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014" r:id="rId4"/>
  </p:sldMasterIdLst>
  <p:notesMasterIdLst>
    <p:notesMasterId r:id="rId30"/>
  </p:notesMasterIdLst>
  <p:handoutMasterIdLst>
    <p:handoutMasterId r:id="rId31"/>
  </p:handoutMasterIdLst>
  <p:sldIdLst>
    <p:sldId id="332" r:id="rId5"/>
    <p:sldId id="538" r:id="rId6"/>
    <p:sldId id="693" r:id="rId7"/>
    <p:sldId id="646" r:id="rId8"/>
    <p:sldId id="694" r:id="rId9"/>
    <p:sldId id="697" r:id="rId10"/>
    <p:sldId id="699" r:id="rId11"/>
    <p:sldId id="700" r:id="rId12"/>
    <p:sldId id="701" r:id="rId13"/>
    <p:sldId id="703" r:id="rId14"/>
    <p:sldId id="704" r:id="rId15"/>
    <p:sldId id="705" r:id="rId16"/>
    <p:sldId id="706" r:id="rId17"/>
    <p:sldId id="708" r:id="rId18"/>
    <p:sldId id="713" r:id="rId19"/>
    <p:sldId id="707" r:id="rId20"/>
    <p:sldId id="715" r:id="rId21"/>
    <p:sldId id="709" r:id="rId22"/>
    <p:sldId id="710" r:id="rId23"/>
    <p:sldId id="711" r:id="rId24"/>
    <p:sldId id="712" r:id="rId25"/>
    <p:sldId id="487" r:id="rId26"/>
    <p:sldId id="716" r:id="rId27"/>
    <p:sldId id="714" r:id="rId28"/>
    <p:sldId id="679" r:id="rId29"/>
  </p:sldIdLst>
  <p:sldSz cx="12192000" cy="6858000"/>
  <p:notesSz cx="10234613" cy="71040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FB9A8C-49E9-44CA-876A-A50A47384ACE}">
          <p14:sldIdLst>
            <p14:sldId id="332"/>
            <p14:sldId id="538"/>
            <p14:sldId id="693"/>
            <p14:sldId id="646"/>
            <p14:sldId id="694"/>
            <p14:sldId id="697"/>
            <p14:sldId id="699"/>
            <p14:sldId id="700"/>
            <p14:sldId id="701"/>
            <p14:sldId id="703"/>
            <p14:sldId id="704"/>
            <p14:sldId id="705"/>
            <p14:sldId id="706"/>
            <p14:sldId id="708"/>
            <p14:sldId id="713"/>
            <p14:sldId id="707"/>
            <p14:sldId id="715"/>
            <p14:sldId id="709"/>
            <p14:sldId id="710"/>
            <p14:sldId id="711"/>
            <p14:sldId id="712"/>
            <p14:sldId id="487"/>
          </p14:sldIdLst>
        </p14:section>
        <p14:section name="Appendix" id="{DB63760B-875F-4562-B1B9-295D3F6B6563}">
          <p14:sldIdLst>
            <p14:sldId id="716"/>
            <p14:sldId id="714"/>
            <p14:sldId id="6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672C4"/>
    <a:srgbClr val="B4D9A6"/>
    <a:srgbClr val="E99A95"/>
    <a:srgbClr val="FCCA97"/>
    <a:srgbClr val="773F9B"/>
    <a:srgbClr val="FF2F92"/>
    <a:srgbClr val="00882B"/>
    <a:srgbClr val="0365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2" autoAdjust="0"/>
    <p:restoredTop sz="92240" autoAdjust="0"/>
  </p:normalViewPr>
  <p:slideViewPr>
    <p:cSldViewPr snapToObjects="1">
      <p:cViewPr>
        <p:scale>
          <a:sx n="66" d="100"/>
          <a:sy n="66" d="100"/>
        </p:scale>
        <p:origin x="38" y="48"/>
      </p:cViewPr>
      <p:guideLst>
        <p:guide orient="horz" pos="188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6" d="100"/>
          <a:sy n="116" d="100"/>
        </p:scale>
        <p:origin x="143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7C600F-6421-5512-6B10-3A1195603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599" cy="35669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49576E-7C5D-6177-D672-6C7D290B11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377" y="0"/>
            <a:ext cx="4435599" cy="35669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BD5ECB5D-D71E-44F0-ADF2-40640ADA85C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3070C3-50D8-C4AA-96AF-E9C5F4AE75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7367"/>
            <a:ext cx="4435599" cy="356696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48736-E897-C7B0-EBE6-57E6EE6A7F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377" y="6747367"/>
            <a:ext cx="4435599" cy="356696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E54CEA9D-066F-4CF5-AD5A-B2A156895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58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8" y="1"/>
            <a:ext cx="4435883" cy="355490"/>
          </a:xfrm>
          <a:prstGeom prst="rect">
            <a:avLst/>
          </a:prstGeom>
        </p:spPr>
        <p:txBody>
          <a:bodyPr vert="horz" lIns="95161" tIns="47581" rIns="95161" bIns="47581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6317" y="1"/>
            <a:ext cx="4435882" cy="355490"/>
          </a:xfrm>
          <a:prstGeom prst="rect">
            <a:avLst/>
          </a:prstGeom>
        </p:spPr>
        <p:txBody>
          <a:bodyPr vert="horz" lIns="95161" tIns="47581" rIns="95161" bIns="47581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584ECD9-AED4-42AA-B838-7404685F13C7}" type="datetimeFigureOut">
              <a:rPr lang="ko-KR" altLang="en-US"/>
              <a:pPr>
                <a:defRPr/>
              </a:pPr>
              <a:t>2025-02-10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5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161" tIns="47581" rIns="95161" bIns="4758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2742" y="3374289"/>
            <a:ext cx="8189139" cy="3197114"/>
          </a:xfrm>
          <a:prstGeom prst="rect">
            <a:avLst/>
          </a:prstGeom>
        </p:spPr>
        <p:txBody>
          <a:bodyPr vert="horz" lIns="95161" tIns="47581" rIns="95161" bIns="47581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8" y="6747433"/>
            <a:ext cx="4435883" cy="355489"/>
          </a:xfrm>
          <a:prstGeom prst="rect">
            <a:avLst/>
          </a:prstGeom>
        </p:spPr>
        <p:txBody>
          <a:bodyPr vert="horz" lIns="95161" tIns="47581" rIns="95161" bIns="47581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6317" y="6747433"/>
            <a:ext cx="4435882" cy="355489"/>
          </a:xfrm>
          <a:prstGeom prst="rect">
            <a:avLst/>
          </a:prstGeom>
        </p:spPr>
        <p:txBody>
          <a:bodyPr vert="horz" lIns="95161" tIns="47581" rIns="95161" bIns="47581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3BDCBB-AD04-4906-9D98-99FBF7148BB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7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49550" y="531813"/>
            <a:ext cx="4735513" cy="2665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/>
              <a:t>아이스 브레이킹</a:t>
            </a:r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8BB2FEE-DBCE-4035-B01B-996F547D1575}" type="slidenum">
              <a:rPr lang="ko-KR" altLang="en-US" smtClean="0">
                <a:latin typeface="굴림" charset="-127"/>
                <a:ea typeface="굴림" charset="-127"/>
              </a:rPr>
              <a:pPr/>
              <a:t>1</a:t>
            </a:fld>
            <a:endParaRPr lang="ko-KR" altLang="en-US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6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ED75-D846-5963-3D92-1E2EBC718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531C6B-01BE-FC8F-1CCD-08BADB415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CBD5BF-CB05-43E1-E300-AB8AFFE6F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auto">
              <a:spcAft>
                <a:spcPts val="0"/>
              </a:spcAft>
            </a:pPr>
            <a:r>
              <a:rPr lang="en-US" altLang="ko-KR" dirty="0"/>
              <a:t>https://wikidocs.net/193764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4A1F3-B2F6-2D81-FD8A-CFB21E7FE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7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FB026-29F4-D3E7-349A-AD85EE65A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4FD400-0CD7-DC7F-6F68-8C3709D94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B635F6-6630-869C-0BAE-71F739670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0" fontAlgn="auto" latinLnBrk="1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https://seunghan96.github.io/gnn/PyG9/</a:t>
            </a: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B8FF6-68AC-754B-B1A3-BF10F19EB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23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FB026-29F4-D3E7-349A-AD85EE65A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4FD400-0CD7-DC7F-6F68-8C3709D94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B635F6-6630-869C-0BAE-71F739670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B8FF6-68AC-754B-B1A3-BF10F19EB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15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AE96-1D33-93D7-A4A4-B0E485B2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AF3067-C682-565B-F066-9A6DBB0F7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E212BD-5FB8-DF81-61A9-2F3FB46DF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33D6C7-13D4-7952-BD52-2B4FFCBD5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149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B51D-BA3F-AE3E-627F-A81A3F10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6D9386-69F4-CB0D-B9E0-BA0579FF8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EE4313-0817-CACD-54D3-CFB539428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A1BE4-8431-267B-1C34-4A057C3E0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80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71B12-7836-7B7F-4EA4-9C4094D20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298E62-4975-E540-6AA0-834C0E640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CED8A9-6244-323E-98A0-DDB8C2DA2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7DAC0E-4CD0-54BD-1B36-D5955CB7E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700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EDD23-777C-B481-CE62-D418951F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923E5D-EC48-62F5-2045-06274089B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1824B3-0938-5851-0AA8-987BA8745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BCEAC9-5A04-E2B8-27EF-2EA53F6C9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46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76FBD-798D-31F8-1C3D-548544E01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6D86C1-F763-6DEE-B23D-58E4C77A3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C41B7D-6E09-3B34-BAFD-8E2CC800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9D895-8BC1-A2AA-7D9A-387359593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56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73A49-A280-50A0-AA49-5EA312D9E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BBD43-BA01-5AC9-FCD7-6EF06F301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5BAEA0-BCFA-7A06-A79D-60B730BD6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auto">
              <a:spcAft>
                <a:spcPts val="0"/>
              </a:spcAft>
            </a:pPr>
            <a:r>
              <a:rPr lang="en-US" altLang="ko-KR" dirty="0"/>
              <a:t>https://pytorch-geometric.readthedocs.io/en/2.5.0/modules/nn.html#convolutional-layers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8C0EE4-0A39-74B7-50D6-A447EC922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141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F7D3-3ABD-BA8A-BEB5-BDBCDFCB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440A3-7153-D45E-27EB-47C0F7B6E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C456C1-0042-1699-E406-1F206DFBE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auto">
              <a:spcAft>
                <a:spcPts val="0"/>
              </a:spcAft>
            </a:pPr>
            <a:r>
              <a:rPr lang="en-US" altLang="ko-KR" dirty="0"/>
              <a:t>https://pytorch-geometric.readthedocs.io/en/2.5.0/modules/nn.html#convolutional-layers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F2BBA-6B0C-DA12-4D2F-F34806467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5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09F77-9E68-CBA0-99E3-AF7CA8FA4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889E72-469D-6C94-DC09-690D3E1C9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C1A4E2-14D6-F748-9053-74BDD5CD5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https://medium.com/@shivam_bajpai/graph-neural-network-explained-903884dd9a82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9C1B6-2CF2-94A8-EED4-BFF1364F0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22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62E0E-0FAA-65AE-50AB-4B4F0C3AF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54D17C-DB4F-7D84-02BB-4AC9CA9D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34DCCE-754E-6588-E70B-A4F07D7D5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auto">
              <a:spcAft>
                <a:spcPts val="0"/>
              </a:spcAft>
            </a:pPr>
            <a:r>
              <a:rPr lang="en-US" altLang="ko-KR" dirty="0"/>
              <a:t>https://velog.io/@reversesky/GNNPyG-tutorial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6F9BFA-FDBD-EE01-9FB9-33EA37285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48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5C3A-D5AF-C39E-DA27-67C468508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F6E62B-53F3-45F8-74E8-F9184EF2E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84978D-3112-6A18-409D-1198E5B0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https://github.com/facebookarchive/bAbI-tasks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F78D2-7801-03F7-4967-D5DDD61E7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53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C9087-94FF-9841-6F6E-C3309A8FD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41C9F2-42A8-6067-F02E-1F29A0E5C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4E0B8D-6880-8D21-D307-15FAEC373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95DED-F65D-4E85-C07F-3051A4131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34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5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41EB9-AE14-01CB-5CCB-C056C0B3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0739CC-0288-F3FF-272E-E112E5B8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EA18EF-C330-50A1-CA39-A8B8CED14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recurrent = </a:t>
            </a:r>
            <a:r>
              <a:rPr lang="ko-KR" altLang="en-US" dirty="0"/>
              <a:t>순환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1: </a:t>
            </a:r>
            <a:r>
              <a:rPr lang="ko-KR" altLang="en-US" dirty="0"/>
              <a:t>상호</a:t>
            </a:r>
            <a:endParaRPr lang="en-US" altLang="ko-KR" dirty="0"/>
          </a:p>
          <a:p>
            <a:r>
              <a:rPr lang="en-US" altLang="ko-KR" dirty="0"/>
              <a:t>3: </a:t>
            </a:r>
            <a:r>
              <a:rPr lang="ko-KR" altLang="en-US" dirty="0" err="1"/>
              <a:t>덕림</a:t>
            </a:r>
            <a:endParaRPr lang="en-US" altLang="ko-KR" dirty="0"/>
          </a:p>
          <a:p>
            <a:r>
              <a:rPr lang="en-US" altLang="ko-KR" dirty="0"/>
              <a:t>4: </a:t>
            </a:r>
            <a:r>
              <a:rPr lang="ko-KR" altLang="en-US" dirty="0" err="1"/>
              <a:t>석뢰</a:t>
            </a:r>
            <a:endParaRPr lang="en-US" altLang="ko-KR" dirty="0"/>
          </a:p>
          <a:p>
            <a:r>
              <a:rPr lang="en-US" altLang="ko-KR" dirty="0"/>
              <a:t>5: </a:t>
            </a:r>
            <a:r>
              <a:rPr lang="ko-KR" altLang="en-US" dirty="0"/>
              <a:t>우제</a:t>
            </a:r>
            <a:endParaRPr lang="en-US" altLang="ko-KR" dirty="0"/>
          </a:p>
          <a:p>
            <a:r>
              <a:rPr lang="en-US" altLang="ko-KR" dirty="0"/>
              <a:t>6: </a:t>
            </a:r>
            <a:r>
              <a:rPr lang="ko-KR" altLang="en-US" dirty="0"/>
              <a:t>토퍼</a:t>
            </a:r>
            <a:endParaRPr lang="en-US" altLang="ko-KR" dirty="0"/>
          </a:p>
          <a:p>
            <a:r>
              <a:rPr lang="en-US" altLang="ko-KR" dirty="0"/>
              <a:t>7: </a:t>
            </a:r>
            <a:r>
              <a:rPr lang="ko-KR" altLang="en-US" dirty="0"/>
              <a:t>찬구</a:t>
            </a:r>
            <a:endParaRPr lang="en-US" altLang="ko-KR" dirty="0"/>
          </a:p>
          <a:p>
            <a:r>
              <a:rPr lang="en-US" altLang="ko-KR" dirty="0"/>
              <a:t>8: </a:t>
            </a:r>
            <a:r>
              <a:rPr lang="ko-KR" altLang="en-US" dirty="0"/>
              <a:t>상혁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25B16-93A3-C9D3-7190-7CAD1922AD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11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4EACA-6BC8-6630-51C7-FD64F239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DB3902-130D-EB39-E47B-2B5BA5212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4722D3-3A88-F284-7E2B-A3E0BC471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https://snap.stanford.edu/class/cs224w-2020/slides/07-GNN2.pdf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77519-7E57-741B-67A1-7B2BF4A68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4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E19C6-EA26-39CA-8B8C-A8BF913A9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E6CA17-0075-BCBD-F957-D2DAD3F69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45E48C-7F8D-C1DC-A7CD-B94B03558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https://didi-universe.tistory.com/entry/GNN-1Graph-Neural-NetGNN-Basic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AC13C-EA7E-A53A-9655-9F8D44F35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7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1E3B4-E5F2-9B8D-CD33-638F3724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F7A8E3-4B42-B389-7ACF-3B7467273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D471A7-4AE5-EFB8-790A-370A84EE6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https://jonathan-hui.medium.com/graph-neural-networks-gnn-gae-stgnn-1ac0b5c99550</a:t>
            </a:r>
          </a:p>
          <a:p>
            <a:endParaRPr lang="en-US" altLang="ko-KR" dirty="0"/>
          </a:p>
          <a:p>
            <a:r>
              <a:rPr lang="en-US" altLang="ko-KR" dirty="0"/>
              <a:t>connection </a:t>
            </a:r>
          </a:p>
          <a:p>
            <a:r>
              <a:rPr lang="en-US" altLang="ko-KR" dirty="0"/>
              <a:t>neighbor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F3FBA4-8BF2-3D99-0483-9EF68DE21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774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9DFD-9757-6608-36A6-E091A84F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B35A93-58EE-9C86-BD61-009B5CD6E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C505BE-0AB3-C104-6375-C6BB8592B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https://jonathan-hui.medium.com/graph-neural-networks-gnn-gae-stgnn-1ac0b5c99550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B9CB6-3E32-FFBF-4045-FA7B2EFEC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9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9280-5516-E333-7BC1-F207AC269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140616-8BAF-DAF8-3BF7-B8520BFF4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492BE8-2723-91CC-4A1F-CF9D908B3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auto"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</a:rPr>
              <a:t>https://wikidocs.net/193764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7C844-A4A3-D5F2-DC6C-C45D67F89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784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6D7F9-5F3E-8FED-E335-BB899FB98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C3C9E0-6147-4A9E-33D0-FC22DB3BB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06A444C3-DDA8-3B80-CE81-5ED9F71C0F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ko-KR" alt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ko-KR" altLang="en-US" dirty="0"/>
                  <a:t>에타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학습률</a:t>
                </a:r>
                <a:endParaRPr lang="en-US" altLang="ko-KR" dirty="0"/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ko-KR" alt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ko-KR" dirty="0"/>
                  <a:t> = </a:t>
                </a:r>
                <a:r>
                  <a:rPr lang="ko-KR" altLang="en-US" dirty="0"/>
                  <a:t>델타</a:t>
                </a:r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06A444C3-DDA8-3B80-CE81-5ED9F71C0F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 fontAlgn="auto">
                  <a:spcAft>
                    <a:spcPts val="0"/>
                  </a:spcAft>
                </a:pPr>
                <a:r>
                  <a:rPr lang="ko-KR" altLang="en-US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𝜂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ko-KR" altLang="en-US" dirty="0"/>
                  <a:t>에타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학습률</a:t>
                </a:r>
                <a:endParaRPr lang="en-US" altLang="ko-KR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ko-KR" altLang="en-US" sz="120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𝛿</a:t>
                </a:r>
                <a:r>
                  <a:rPr lang="en-US" altLang="ko-KR" dirty="0"/>
                  <a:t> = </a:t>
                </a:r>
                <a:r>
                  <a:rPr lang="ko-KR" altLang="en-US" dirty="0"/>
                  <a:t>델타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A5D7F-01B8-832E-008D-0933C6457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33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1136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498276"/>
            <a:ext cx="11277600" cy="994620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dirty="0"/>
              <a:t>마스터 부제목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E30E2307-1E40-4E12-8716-25BFDA8E7013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 baseline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6DA3DDA5-F5CD-4C77-92B0-9E9481F1484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0" y="-4360"/>
            <a:ext cx="1219200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>
            <a:normAutofit/>
          </a:bodyPr>
          <a:lstStyle>
            <a:lvl1pPr>
              <a:defRPr sz="2800" b="1"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058469"/>
            <a:ext cx="10973647" cy="535152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Tx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899987" y="2541"/>
            <a:ext cx="1016847" cy="366395"/>
          </a:xfrm>
        </p:spPr>
        <p:txBody>
          <a:bodyPr/>
          <a:lstStyle>
            <a:lvl1pPr>
              <a:defRPr b="1"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367031"/>
            <a:ext cx="12192000" cy="8445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-635"/>
            <a:ext cx="12192000" cy="310515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307975"/>
            <a:ext cx="12192000" cy="914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flipV="1">
            <a:off x="7213600" y="360046"/>
            <a:ext cx="4978400" cy="9080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 flipV="1">
            <a:off x="7213600" y="440055"/>
            <a:ext cx="4978400" cy="18034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7209367" y="497206"/>
            <a:ext cx="4084320" cy="2730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9831493" y="588645"/>
            <a:ext cx="2133600" cy="36830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invGray">
          <a:xfrm>
            <a:off x="12113261" y="-1905"/>
            <a:ext cx="77047" cy="621665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invGray">
          <a:xfrm>
            <a:off x="12059074" y="-1905"/>
            <a:ext cx="36407" cy="621665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invGray">
          <a:xfrm>
            <a:off x="12033674" y="-1905"/>
            <a:ext cx="11853" cy="621665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invGray">
          <a:xfrm>
            <a:off x="11967634" y="-1905"/>
            <a:ext cx="36407" cy="621665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invGray">
          <a:xfrm>
            <a:off x="11887200" y="635"/>
            <a:ext cx="72813" cy="58547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invGray">
          <a:xfrm>
            <a:off x="11831320" y="635"/>
            <a:ext cx="11853" cy="585470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2249171"/>
            <a:ext cx="10972800" cy="432498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781627" y="612775"/>
            <a:ext cx="1276773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 baseline="0">
                <a:solidFill>
                  <a:schemeClr val="accent2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C3F416CD-67A3-4CF0-A210-F6AF31AC147F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7010400" y="612775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 baseline="0">
                <a:solidFill>
                  <a:schemeClr val="accent2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99987" y="2540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 baseline="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6950E27-4FE2-40CE-B401-D86AD36FFBE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0216" y="6493510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aseline="0" dirty="0">
                <a:latin typeface="Arial" panose="020B0604020202020204" pitchFamily="34" charset="0"/>
                <a:ea typeface="맑은 고딕" panose="020B0503020000020004" pitchFamily="50" charset="-127"/>
              </a:rPr>
              <a:t>BigData</a:t>
            </a:r>
            <a:r>
              <a:rPr lang="ko-KR" altLang="en-US" sz="1200" baseline="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fr-FR" altLang="ko-KR" sz="1200" baseline="0" dirty="0">
                <a:latin typeface="Arial" panose="020B0604020202020204" pitchFamily="34" charset="0"/>
                <a:ea typeface="맑은 고딕" panose="020B0503020000020004" pitchFamily="50" charset="-127"/>
              </a:rPr>
              <a:t>Lab.</a:t>
            </a:r>
            <a:endParaRPr lang="ko-KR" altLang="en-US" sz="1200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65023" y="6493510"/>
            <a:ext cx="2686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aseline="0" dirty="0">
                <a:latin typeface="Arial" panose="020B0604020202020204" pitchFamily="34" charset="0"/>
                <a:ea typeface="맑은 고딕" panose="020B0503020000020004" pitchFamily="50" charset="-127"/>
              </a:rPr>
              <a:t>Chungbuk National University, Korea</a:t>
            </a:r>
            <a:endParaRPr lang="ko-KR" altLang="en-US" sz="1200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04" r:id="rId1"/>
    <p:sldLayoutId id="2147485205" r:id="rId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 baseline="0">
          <a:solidFill>
            <a:schemeClr val="tx2"/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365760" indent="-256032" algn="l" rtl="0" eaLnBrk="1" latinLnBrk="1" hangingPunct="1">
        <a:spcBef>
          <a:spcPts val="2000"/>
        </a:spcBef>
        <a:buClr>
          <a:schemeClr val="accent3"/>
        </a:buClr>
        <a:buFont typeface="Georgia"/>
        <a:buChar char="•"/>
        <a:defRPr kumimoji="0" sz="240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658368" indent="-246888" algn="l" rtl="0" eaLnBrk="1" latinLnBrk="1" hangingPunct="1">
        <a:spcBef>
          <a:spcPts val="2000"/>
        </a:spcBef>
        <a:buClr>
          <a:schemeClr val="accent2"/>
        </a:buClr>
        <a:buFont typeface="Georgia"/>
        <a:buChar char="▫"/>
        <a:defRPr kumimoji="0" sz="240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923544" indent="-219456" algn="l" rtl="0" eaLnBrk="1" latinLnBrk="1" hangingPunct="1">
        <a:spcBef>
          <a:spcPts val="2000"/>
        </a:spcBef>
        <a:buClr>
          <a:schemeClr val="accent1"/>
        </a:buClr>
        <a:buFont typeface="Wingdings 2"/>
        <a:buChar char=""/>
        <a:defRPr kumimoji="0" sz="200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1179576" indent="-201168" algn="l" rtl="0" eaLnBrk="1" latinLnBrk="1" hangingPunct="1">
        <a:spcBef>
          <a:spcPts val="2000"/>
        </a:spcBef>
        <a:buClr>
          <a:schemeClr val="accent1"/>
        </a:buClr>
        <a:buFont typeface="Wingdings 2"/>
        <a:buChar char=""/>
        <a:defRPr kumimoji="0" sz="200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1389888" indent="-182880" algn="l" rtl="0" eaLnBrk="1" latinLnBrk="1" hangingPunct="1">
        <a:spcBef>
          <a:spcPts val="2000"/>
        </a:spcBef>
        <a:buClr>
          <a:schemeClr val="accent3"/>
        </a:buClr>
        <a:buFont typeface="Georgia"/>
        <a:buChar char="▫"/>
        <a:defRPr kumimoji="0" sz="180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26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56.png"/><Relationship Id="rId5" Type="http://schemas.openxmlformats.org/officeDocument/2006/relationships/image" Target="../media/image24.png"/><Relationship Id="rId10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28.png"/><Relationship Id="rId14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88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2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7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5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image" Target="../media/image2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63" Type="http://schemas.openxmlformats.org/officeDocument/2006/relationships/image" Target="../media/image103.png"/><Relationship Id="rId68" Type="http://schemas.openxmlformats.org/officeDocument/2006/relationships/image" Target="../media/image108.png"/><Relationship Id="rId16" Type="http://schemas.openxmlformats.org/officeDocument/2006/relationships/image" Target="../media/image5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98.png"/><Relationship Id="rId66" Type="http://schemas.openxmlformats.org/officeDocument/2006/relationships/image" Target="../media/image106.png"/><Relationship Id="rId74" Type="http://schemas.openxmlformats.org/officeDocument/2006/relationships/image" Target="../media/image114.png"/><Relationship Id="rId79" Type="http://schemas.openxmlformats.org/officeDocument/2006/relationships/image" Target="../media/image119.png"/><Relationship Id="rId5" Type="http://schemas.openxmlformats.org/officeDocument/2006/relationships/image" Target="../media/image26.png"/><Relationship Id="rId61" Type="http://schemas.openxmlformats.org/officeDocument/2006/relationships/image" Target="../media/image101.png"/><Relationship Id="rId19" Type="http://schemas.openxmlformats.org/officeDocument/2006/relationships/image" Target="../media/image5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64" Type="http://schemas.openxmlformats.org/officeDocument/2006/relationships/image" Target="../media/image104.png"/><Relationship Id="rId69" Type="http://schemas.openxmlformats.org/officeDocument/2006/relationships/image" Target="../media/image109.png"/><Relationship Id="rId77" Type="http://schemas.openxmlformats.org/officeDocument/2006/relationships/image" Target="../media/image117.png"/><Relationship Id="rId8" Type="http://schemas.openxmlformats.org/officeDocument/2006/relationships/image" Target="../media/image49.png"/><Relationship Id="rId51" Type="http://schemas.openxmlformats.org/officeDocument/2006/relationships/image" Target="../media/image91.png"/><Relationship Id="rId72" Type="http://schemas.openxmlformats.org/officeDocument/2006/relationships/image" Target="../media/image112.png"/><Relationship Id="rId3" Type="http://schemas.openxmlformats.org/officeDocument/2006/relationships/image" Target="../media/image24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99.png"/><Relationship Id="rId67" Type="http://schemas.openxmlformats.org/officeDocument/2006/relationships/image" Target="../media/image107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54" Type="http://schemas.openxmlformats.org/officeDocument/2006/relationships/image" Target="../media/image94.png"/><Relationship Id="rId62" Type="http://schemas.openxmlformats.org/officeDocument/2006/relationships/image" Target="../media/image102.png"/><Relationship Id="rId70" Type="http://schemas.openxmlformats.org/officeDocument/2006/relationships/image" Target="../media/image110.png"/><Relationship Id="rId7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image" Target="../media/image50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52" Type="http://schemas.openxmlformats.org/officeDocument/2006/relationships/image" Target="../media/image92.png"/><Relationship Id="rId60" Type="http://schemas.openxmlformats.org/officeDocument/2006/relationships/image" Target="../media/image100.png"/><Relationship Id="rId65" Type="http://schemas.openxmlformats.org/officeDocument/2006/relationships/image" Target="../media/image105.png"/><Relationship Id="rId73" Type="http://schemas.openxmlformats.org/officeDocument/2006/relationships/image" Target="../media/image113.png"/><Relationship Id="rId78" Type="http://schemas.openxmlformats.org/officeDocument/2006/relationships/image" Target="../media/image118.png"/><Relationship Id="rId4" Type="http://schemas.openxmlformats.org/officeDocument/2006/relationships/image" Target="../media/image25.png"/><Relationship Id="rId9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9" Type="http://schemas.openxmlformats.org/officeDocument/2006/relationships/image" Target="../media/image79.png"/><Relationship Id="rId34" Type="http://schemas.openxmlformats.org/officeDocument/2006/relationships/image" Target="../media/image74.png"/><Relationship Id="rId50" Type="http://schemas.openxmlformats.org/officeDocument/2006/relationships/image" Target="../media/image90.png"/><Relationship Id="rId55" Type="http://schemas.openxmlformats.org/officeDocument/2006/relationships/image" Target="../media/image95.png"/><Relationship Id="rId76" Type="http://schemas.openxmlformats.org/officeDocument/2006/relationships/image" Target="../media/image116.png"/><Relationship Id="rId7" Type="http://schemas.openxmlformats.org/officeDocument/2006/relationships/image" Target="../media/image28.png"/><Relationship Id="rId71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120.png"/><Relationship Id="rId21" Type="http://schemas.openxmlformats.org/officeDocument/2006/relationships/image" Target="../media/image13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ctrTitle"/>
          </p:nvPr>
        </p:nvSpPr>
        <p:spPr>
          <a:xfrm>
            <a:off x="486620" y="1379659"/>
            <a:ext cx="11277600" cy="1977333"/>
          </a:xfrm>
        </p:spPr>
        <p:txBody>
          <a:bodyPr vert="horz" wrap="square" lIns="91440" tIns="45720" rIns="91440" bIns="45720" numCol="1" anchor="t">
            <a:normAutofit fontScale="90000"/>
          </a:bodyPr>
          <a:lstStyle/>
          <a:p>
            <a:r>
              <a:rPr lang="en-US" altLang="ko-KR" sz="4000" b="1" dirty="0" err="1"/>
              <a:t>Pytorch</a:t>
            </a:r>
            <a:r>
              <a:rPr lang="en-US" altLang="ko-KR" sz="4000" b="1" dirty="0"/>
              <a:t> Geometric tutorial 9: </a:t>
            </a:r>
            <a:br>
              <a:rPr lang="en-US" altLang="ko-KR" sz="4000" b="1" dirty="0"/>
            </a:br>
            <a:r>
              <a:rPr lang="en-US" altLang="ko-KR" sz="4000" b="1" dirty="0"/>
              <a:t>Recurrent Graph Neural Networks</a:t>
            </a:r>
            <a:br>
              <a:rPr lang="en-US" altLang="ko-KR" sz="4000" b="1" dirty="0"/>
            </a:br>
            <a:br>
              <a:rPr lang="en-US" altLang="ko-KR" sz="4000" b="1" dirty="0"/>
            </a:br>
            <a:r>
              <a:rPr lang="en-US" altLang="ko-KR" sz="2200" b="1" dirty="0" err="1"/>
              <a:t>PyTorch</a:t>
            </a:r>
            <a:r>
              <a:rPr lang="en-US" altLang="ko-KR" sz="2200" b="1" dirty="0"/>
              <a:t> Geometric Tutorial Project</a:t>
            </a:r>
            <a:endParaRPr lang="ko-KR" altLang="en-US" sz="2800" b="1" dirty="0"/>
          </a:p>
        </p:txBody>
      </p:sp>
      <p:sp>
        <p:nvSpPr>
          <p:cNvPr id="9219" name="부제목 2"/>
          <p:cNvSpPr>
            <a:spLocks noGrp="1"/>
          </p:cNvSpPr>
          <p:nvPr>
            <p:ph type="subTitle" idx="1"/>
          </p:nvPr>
        </p:nvSpPr>
        <p:spPr>
          <a:xfrm>
            <a:off x="609600" y="4365104"/>
            <a:ext cx="4334272" cy="1977334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2025.02.29</a:t>
            </a:r>
            <a:endParaRPr lang="ko-KR" altLang="en-US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조중권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brucejo@cbnu.ac.kr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BigData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Lab.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43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27F0D-622B-0CB0-9C97-F767D584B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9339D90-C7FD-7A20-1C07-449DF64B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148149"/>
            <a:ext cx="2664296" cy="1773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9F6EE211-7D65-B2E3-73CB-740957C879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RecGNN (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F. </a:t>
                </a:r>
                <a:r>
                  <a:rPr lang="en-US" altLang="ko-KR" i="1" dirty="0" err="1">
                    <a:solidFill>
                      <a:schemeClr val="tx1"/>
                    </a:solidFill>
                  </a:rPr>
                  <a:t>Scarselli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 et</a:t>
                </a:r>
                <a:r>
                  <a:rPr lang="ko-KR" alt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al, 2008)</a:t>
                </a:r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lang="ko-KR" altLang="en-US" sz="1800" dirty="0">
                    <a:solidFill>
                      <a:schemeClr val="tx1"/>
                    </a:solidFill>
                  </a:rPr>
                  <a:t>풀이 예시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: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Backward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Output function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endParaRPr lang="en-US" altLang="ko-KR" sz="16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lvl="1" fontAlgn="auto">
                  <a:spcAft>
                    <a:spcPts val="0"/>
                  </a:spcAft>
                </a:pPr>
                <a:endParaRPr lang="en-US" altLang="ko-KR" sz="16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 fontAlgn="auto">
                  <a:spcAft>
                    <a:spcPts val="0"/>
                  </a:spcAft>
                </a:pPr>
                <a:endParaRPr lang="en-US" altLang="ko-KR" sz="5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 fontAlgn="auto">
                  <a:spcAft>
                    <a:spcPts val="0"/>
                  </a:spcAft>
                </a:pPr>
                <a:r>
                  <a:rPr lang="en-US" altLang="ko-KR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Loss function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𝑀𝑆𝐸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가정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원래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BCE)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이때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노드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A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의 오차는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𝑦𝐴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(0.2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라 가정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의 기준으로 변환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𝑦𝐴</m:t>
                        </m:r>
                      </m:sub>
                    </m:sSub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계산에 사용된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와 편향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를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수정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3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ko-KR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𝑥𝐴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𝑖𝑛𝑝𝑢𝑡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𝑣𝑎𝑙𝑢𝑒𝑠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: 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학습률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오차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입력값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4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𝑖𝑛𝑝𝑢𝑡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𝑣𝑎𝑙𝑢𝑒𝑠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sz="160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sub>
                    </m:sSub>
                    <m:r>
                      <a:rPr lang="en-US" altLang="ko-KR" sz="1600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sz="160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d>
                      </m:sub>
                    </m:sSub>
                    <m:r>
                      <a:rPr lang="en-US" altLang="ko-KR" sz="1600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sz="1600" b="1" i="1">
                        <a:solidFill>
                          <a:srgbClr val="FF2F9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3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는 모든 노드에서 공통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9F6EE211-7D65-B2E3-73CB-740957C87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  <a:blipFill>
                <a:blip r:embed="rId4"/>
                <a:stretch>
                  <a:fillRect t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43B11C82-5AC4-8A71-F571-0B5513F7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Graph Neural Network Model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386B3-7F55-1D25-F93E-F527F4B3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D9E0F4-F17C-6961-A0BD-4EF4310B4731}"/>
                  </a:ext>
                </a:extLst>
              </p:cNvPr>
              <p:cNvSpPr txBox="1"/>
              <p:nvPr/>
            </p:nvSpPr>
            <p:spPr>
              <a:xfrm>
                <a:off x="1127448" y="2351782"/>
                <a:ext cx="45365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ko-KR" altLang="en-US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함수가 </a:t>
                </a:r>
                <a:r>
                  <a:rPr lang="en-US" altLang="ko-KR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Softmax</a:t>
                </a:r>
                <a:r>
                  <a:rPr lang="ko-KR" altLang="en-US" sz="1600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이고</a:t>
                </a:r>
                <a:r>
                  <a:rPr lang="en-US" altLang="ko-KR" sz="1600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ko-KR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Softmax</a:t>
                </a:r>
                <a:r>
                  <a:rPr lang="ko-KR" altLang="en-US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출력 결과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ko-KR" altLang="en-US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0.8</a:t>
                </a:r>
                <a:r>
                  <a:rPr lang="ko-KR" altLang="en-US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이라 가정</a:t>
                </a:r>
                <a:endParaRPr lang="en-US" altLang="ko-KR" sz="1600" dirty="0"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D9E0F4-F17C-6961-A0BD-4EF4310B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351782"/>
                <a:ext cx="4536503" cy="584775"/>
              </a:xfrm>
              <a:prstGeom prst="rect">
                <a:avLst/>
              </a:prstGeom>
              <a:blipFill>
                <a:blip r:embed="rId5"/>
                <a:stretch>
                  <a:fillRect l="-806" t="-4167" b="-13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C3C2B34B-8E56-827B-4395-E71BAAFD7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10" y="731030"/>
            <a:ext cx="1983020" cy="1020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0CC87668-41AE-BDDE-61B0-DBB1DE9E49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8088" y="2936557"/>
                <a:ext cx="4715090" cy="255126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lvl="1" indent="-246063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값이 없는 노드는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?</a:t>
                </a:r>
              </a:p>
              <a:p>
                <a:pPr marL="446700" lvl="2" indent="-246063" fontAlgn="auto">
                  <a:spcAft>
                    <a:spcPts val="0"/>
                  </a:spcAft>
                </a:pPr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노드 </a:t>
                </a:r>
                <a:r>
                  <a:rPr lang="en-US" altLang="ko-KR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</a:t>
                </a:r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계산된 상태 에러</a:t>
                </a:r>
                <a:r>
                  <a:rPr lang="en-US" altLang="ko-KR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𝑥𝐴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는 </a:t>
                </a:r>
                <a:r>
                  <a:rPr lang="ko-KR" altLang="en-US" sz="160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이웃노드</a:t>
                </a:r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B, D</a:t>
                </a:r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로  전파</a:t>
                </a:r>
                <a:endParaRPr lang="en-US" altLang="ko-KR" sz="16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446700" lvl="2" indent="-246063" fontAlgn="auto">
                  <a:spcAft>
                    <a:spcPts val="0"/>
                  </a:spcAft>
                </a:pPr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만약 </a:t>
                </a:r>
                <a:r>
                  <a:rPr lang="en-US" altLang="ko-KR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</a:t>
                </a:r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없다면</a:t>
                </a:r>
                <a:r>
                  <a:rPr lang="en-US" altLang="ko-KR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이웃으로 전달받은 에러를 통해 노드 </a:t>
                </a:r>
                <a:r>
                  <a:rPr lang="en-US" altLang="ko-KR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ko-KR" alt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의 상태 에러</a:t>
                </a:r>
                <a:r>
                  <a:rPr lang="en-US" altLang="ko-KR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ko-KR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를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계산</a:t>
                </a:r>
                <a:endParaRPr lang="en-US" altLang="ko-KR" sz="16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446700" lvl="2" indent="-246063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𝑥𝐵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𝑛𝑒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𝑥𝑖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altLang="ko-KR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46700" lvl="2" indent="-246063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ko-KR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𝑖𝑛𝑝𝑢𝑡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𝑣𝑎𝑙𝑢𝑒𝑠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0CC87668-41AE-BDDE-61B0-DBB1DE9E4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2936557"/>
                <a:ext cx="4715090" cy="2551269"/>
              </a:xfrm>
              <a:prstGeom prst="rect">
                <a:avLst/>
              </a:prstGeom>
              <a:blipFill>
                <a:blip r:embed="rId7"/>
                <a:stretch>
                  <a:fillRect l="-129" t="-957" b="-3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1DB32F9-37D5-7E62-C3B7-E7117C11F15C}"/>
              </a:ext>
            </a:extLst>
          </p:cNvPr>
          <p:cNvSpPr txBox="1"/>
          <p:nvPr/>
        </p:nvSpPr>
        <p:spPr>
          <a:xfrm>
            <a:off x="659396" y="5996027"/>
            <a:ext cx="5616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700" lvl="2" indent="-246063" fontAlgn="auto">
              <a:spcAft>
                <a:spcPts val="0"/>
              </a:spcAft>
            </a:pPr>
            <a:r>
              <a:rPr lang="en-US" altLang="ko-KR" sz="1600" b="1" dirty="0">
                <a:solidFill>
                  <a:schemeClr val="accent2"/>
                </a:solidFill>
                <a:latin typeface="+mn-ea"/>
                <a:ea typeface="+mn-ea"/>
                <a:cs typeface="Times New Roman" panose="02020603050405020304" pitchFamily="18" charset="0"/>
              </a:rPr>
              <a:t>"</a:t>
            </a:r>
            <a:r>
              <a:rPr lang="ko-KR" altLang="en-US" sz="1600" b="1" dirty="0">
                <a:solidFill>
                  <a:schemeClr val="accent2"/>
                </a:solidFill>
                <a:latin typeface="+mn-ea"/>
                <a:ea typeface="+mn-ea"/>
                <a:cs typeface="Times New Roman" panose="02020603050405020304" pitchFamily="18" charset="0"/>
              </a:rPr>
              <a:t>정답이 있으니 내가 틀린 정도를 계산하고 수정하겠다</a:t>
            </a:r>
            <a:r>
              <a:rPr lang="en-US" altLang="ko-KR" sz="1600" b="1" dirty="0">
                <a:solidFill>
                  <a:schemeClr val="accent2"/>
                </a:solidFill>
                <a:latin typeface="+mn-ea"/>
                <a:ea typeface="+mn-ea"/>
                <a:cs typeface="Times New Roman" panose="02020603050405020304" pitchFamily="18" charset="0"/>
              </a:rPr>
              <a:t>."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C3C032-22FF-5BA7-7298-2033E7B21CB0}"/>
              </a:ext>
            </a:extLst>
          </p:cNvPr>
          <p:cNvSpPr txBox="1"/>
          <p:nvPr/>
        </p:nvSpPr>
        <p:spPr>
          <a:xfrm>
            <a:off x="6895197" y="5598572"/>
            <a:ext cx="520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latin typeface="+mn-ea"/>
                <a:ea typeface="+mn-ea"/>
                <a:cs typeface="Times New Roman" panose="02020603050405020304" pitchFamily="18" charset="0"/>
              </a:rPr>
              <a:t>"</a:t>
            </a:r>
            <a:r>
              <a:rPr lang="ko-KR" altLang="en-US" sz="1600" b="1" dirty="0">
                <a:solidFill>
                  <a:schemeClr val="accent2"/>
                </a:solidFill>
                <a:latin typeface="+mn-ea"/>
                <a:ea typeface="+mn-ea"/>
                <a:cs typeface="Times New Roman" panose="02020603050405020304" pitchFamily="18" charset="0"/>
              </a:rPr>
              <a:t>이웃이 알려주는 정보를 보고 내 상태를 조정하겠다</a:t>
            </a:r>
            <a:r>
              <a:rPr lang="en-US" altLang="ko-KR" sz="1600" b="1" dirty="0">
                <a:solidFill>
                  <a:schemeClr val="accent2"/>
                </a:solidFill>
                <a:latin typeface="+mn-ea"/>
                <a:ea typeface="+mn-ea"/>
                <a:cs typeface="Times New Roman" panose="02020603050405020304" pitchFamily="18" charset="0"/>
              </a:rPr>
              <a:t>."</a:t>
            </a:r>
            <a:endParaRPr lang="ko-KR" altLang="en-US" sz="16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875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21C1-506F-893B-74AC-99F2C089A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F6641B-A25A-7DA3-72FA-337F68BF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56" b="9676"/>
          <a:stretch/>
        </p:blipFill>
        <p:spPr>
          <a:xfrm>
            <a:off x="2207568" y="4221088"/>
            <a:ext cx="3240360" cy="235209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970F168-15FD-F857-F0A1-C481E07EF45F}"/>
              </a:ext>
            </a:extLst>
          </p:cNvPr>
          <p:cNvSpPr txBox="1">
            <a:spLocks/>
          </p:cNvSpPr>
          <p:nvPr/>
        </p:nvSpPr>
        <p:spPr>
          <a:xfrm>
            <a:off x="560187" y="1090151"/>
            <a:ext cx="11103252" cy="55302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2000" dirty="0" err="1">
                <a:solidFill>
                  <a:schemeClr val="tx1"/>
                </a:solidFill>
              </a:rPr>
              <a:t>RecGNN</a:t>
            </a:r>
            <a:r>
              <a:rPr lang="ko-KR" altLang="en-US" sz="2000" dirty="0">
                <a:solidFill>
                  <a:schemeClr val="tx1"/>
                </a:solidFill>
              </a:rPr>
              <a:t>의 한계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</a:rPr>
              <a:t> 모델은 </a:t>
            </a:r>
            <a:r>
              <a:rPr lang="ko-KR" altLang="en-US" sz="1800" dirty="0">
                <a:solidFill>
                  <a:schemeClr val="tx1"/>
                </a:solidFill>
              </a:rPr>
              <a:t>안정적인 상태</a:t>
            </a:r>
            <a:r>
              <a:rPr lang="ko-KR" altLang="en-US" dirty="0">
                <a:solidFill>
                  <a:schemeClr val="tx1"/>
                </a:solidFill>
              </a:rPr>
              <a:t>로 도달하기 위해 </a:t>
            </a:r>
            <a:r>
              <a:rPr lang="en-US" altLang="ko-KR" dirty="0">
                <a:solidFill>
                  <a:schemeClr val="tx1"/>
                </a:solidFill>
              </a:rPr>
              <a:t>T</a:t>
            </a:r>
            <a:r>
              <a:rPr lang="ko-KR" altLang="en-US" dirty="0">
                <a:solidFill>
                  <a:schemeClr val="tx1"/>
                </a:solidFill>
              </a:rPr>
              <a:t>차례의 계산이 필요</a:t>
            </a:r>
            <a:endParaRPr lang="en-US" altLang="ko-KR" dirty="0">
              <a:solidFill>
                <a:schemeClr val="tx1"/>
              </a:solidFill>
            </a:endParaRPr>
          </a:p>
          <a:p>
            <a:pPr lvl="2" fontAlgn="auto"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</a:rPr>
              <a:t>안정된 점을 얻기 위해 노드의 상태를 재귀적으로 업데이트하는 것은 계산적으로 비효율적</a:t>
            </a:r>
            <a:endParaRPr lang="en-US" altLang="ko-KR" dirty="0">
              <a:solidFill>
                <a:schemeClr val="tx1"/>
              </a:solidFill>
            </a:endParaRPr>
          </a:p>
          <a:p>
            <a:pPr lvl="2" fontAlgn="auto"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</a:rPr>
              <a:t>재귀 단계가 많아질수록 노드 간의 정보가 희석되어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각 노드를 판별할 수 없게 됨</a:t>
            </a:r>
            <a:endParaRPr lang="en-US" altLang="ko-KR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endParaRPr lang="en-US" altLang="ko-KR" sz="100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en-US" altLang="ko-KR" dirty="0" err="1">
                <a:solidFill>
                  <a:schemeClr val="tx1"/>
                </a:solidFill>
              </a:rPr>
              <a:t>RecGNN</a:t>
            </a:r>
            <a:r>
              <a:rPr lang="ko-KR" altLang="en-US" dirty="0">
                <a:solidFill>
                  <a:schemeClr val="tx1"/>
                </a:solidFill>
              </a:rPr>
              <a:t>은 모든 계층에서 동일한 파라미터를 사용</a:t>
            </a:r>
            <a:endParaRPr lang="en-US" altLang="ko-KR" dirty="0">
              <a:solidFill>
                <a:schemeClr val="tx1"/>
              </a:solidFill>
            </a:endParaRPr>
          </a:p>
          <a:p>
            <a:pPr lvl="2" fontAlgn="auto"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</a:rPr>
              <a:t>그래프의 다양성을 반영하기 어려움</a:t>
            </a:r>
            <a:endParaRPr lang="en-US" altLang="ko-KR" dirty="0">
              <a:solidFill>
                <a:schemeClr val="tx1"/>
              </a:solidFill>
            </a:endParaRPr>
          </a:p>
          <a:p>
            <a:pPr lvl="2" fontAlgn="auto"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</a:rPr>
              <a:t>다른 계층에서 파라미터가 다르면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각 계층에서 다른 수준의 특징을 학습할 수 있지만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RecGNN</a:t>
            </a:r>
            <a:r>
              <a:rPr lang="ko-KR" altLang="en-US" dirty="0">
                <a:solidFill>
                  <a:schemeClr val="tx1"/>
                </a:solidFill>
              </a:rPr>
              <a:t>은 이 능력이 부족</a:t>
            </a:r>
            <a:endParaRPr lang="en-US" altLang="ko-KR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F0D92F-FB68-DDC8-BB3A-F8BBB24D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Graph Neural Network Model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16F68-D53B-826D-C6A2-F46DD7AB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A74CA-D85C-04EA-4363-A00AD835FEF0}"/>
              </a:ext>
            </a:extLst>
          </p:cNvPr>
          <p:cNvSpPr txBox="1"/>
          <p:nvPr/>
        </p:nvSpPr>
        <p:spPr>
          <a:xfrm>
            <a:off x="5539946" y="4519970"/>
            <a:ext cx="61452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Image Convolution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의 </a:t>
            </a:r>
            <a:r>
              <a:rPr lang="ko-KR" altLang="en-US" dirty="0">
                <a:latin typeface="+mn-ea"/>
                <a:ea typeface="+mn-ea"/>
              </a:rPr>
              <a:t>예시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pPr marL="266700" lvl="3" fontAlgn="auto">
              <a:spcAft>
                <a:spcPts val="0"/>
              </a:spcAft>
            </a:pP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상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이미지에서 </a:t>
            </a:r>
            <a:r>
              <a:rPr lang="en-US" altLang="ko-KR" dirty="0">
                <a:latin typeface="+mn-ea"/>
                <a:ea typeface="+mn-ea"/>
              </a:rPr>
              <a:t>"</a:t>
            </a:r>
            <a:r>
              <a:rPr lang="ko-KR" altLang="en-US" dirty="0">
                <a:latin typeface="+mn-ea"/>
                <a:ea typeface="+mn-ea"/>
              </a:rPr>
              <a:t>가로</a:t>
            </a:r>
            <a:r>
              <a:rPr lang="en-US" altLang="ko-KR" dirty="0">
                <a:latin typeface="+mn-ea"/>
                <a:ea typeface="+mn-ea"/>
              </a:rPr>
              <a:t>"</a:t>
            </a:r>
            <a:r>
              <a:rPr lang="ko-KR" altLang="en-US" dirty="0">
                <a:latin typeface="+mn-ea"/>
                <a:ea typeface="+mn-ea"/>
              </a:rPr>
              <a:t>축 모서리를 찾는 필터</a:t>
            </a:r>
            <a:endParaRPr lang="en-US" altLang="ko-KR" dirty="0">
              <a:latin typeface="+mn-ea"/>
              <a:ea typeface="+mn-ea"/>
            </a:endParaRPr>
          </a:p>
          <a:p>
            <a:pPr marL="266700" lvl="3" fontAlgn="auto">
              <a:spcAft>
                <a:spcPts val="0"/>
              </a:spcAft>
            </a:pP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하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이미지에서 </a:t>
            </a:r>
            <a:r>
              <a:rPr lang="en-US" altLang="ko-KR" dirty="0">
                <a:latin typeface="+mn-ea"/>
                <a:ea typeface="+mn-ea"/>
              </a:rPr>
              <a:t>"</a:t>
            </a:r>
            <a:r>
              <a:rPr lang="ko-KR" altLang="en-US" dirty="0">
                <a:latin typeface="+mn-ea"/>
                <a:ea typeface="+mn-ea"/>
              </a:rPr>
              <a:t>세로</a:t>
            </a:r>
            <a:r>
              <a:rPr lang="en-US" altLang="ko-KR" dirty="0">
                <a:latin typeface="+mn-ea"/>
                <a:ea typeface="+mn-ea"/>
              </a:rPr>
              <a:t>"</a:t>
            </a:r>
            <a:r>
              <a:rPr lang="ko-KR" altLang="en-US" dirty="0">
                <a:latin typeface="+mn-ea"/>
                <a:ea typeface="+mn-ea"/>
              </a:rPr>
              <a:t>축 모서리를 찾는 필터</a:t>
            </a:r>
            <a:endParaRPr lang="en-US" altLang="ko-KR" dirty="0">
              <a:latin typeface="+mn-ea"/>
              <a:ea typeface="+mn-ea"/>
            </a:endParaRPr>
          </a:p>
          <a:p>
            <a:pPr marL="266700" lvl="3" fontAlgn="auto">
              <a:spcAft>
                <a:spcPts val="0"/>
              </a:spcAft>
            </a:pPr>
            <a:endParaRPr lang="en-US" altLang="ko-KR" dirty="0">
              <a:latin typeface="+mn-ea"/>
              <a:ea typeface="+mn-ea"/>
            </a:endParaRPr>
          </a:p>
          <a:p>
            <a:pPr marL="266700" lvl="3" fontAlgn="auto"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Layer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에서 각 필터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가중치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가 적용된다면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66700" lvl="3" fontAlgn="auto">
              <a:spcAft>
                <a:spcPts val="0"/>
              </a:spcAft>
            </a:pPr>
            <a:r>
              <a:rPr lang="ko-KR" altLang="en-US" dirty="0">
                <a:latin typeface="+mn-ea"/>
                <a:ea typeface="+mn-ea"/>
              </a:rPr>
              <a:t>물체의 </a:t>
            </a:r>
            <a:r>
              <a:rPr lang="en-US" altLang="ko-KR" dirty="0">
                <a:latin typeface="+mn-ea"/>
                <a:ea typeface="+mn-ea"/>
              </a:rPr>
              <a:t>"</a:t>
            </a:r>
            <a:r>
              <a:rPr lang="ko-KR" altLang="en-US" dirty="0">
                <a:latin typeface="+mn-ea"/>
                <a:ea typeface="+mn-ea"/>
              </a:rPr>
              <a:t>윤곽</a:t>
            </a:r>
            <a:r>
              <a:rPr lang="en-US" altLang="ko-KR" dirty="0">
                <a:latin typeface="+mn-ea"/>
                <a:ea typeface="+mn-ea"/>
              </a:rPr>
              <a:t>"</a:t>
            </a:r>
            <a:r>
              <a:rPr lang="ko-KR" altLang="en-US" dirty="0">
                <a:latin typeface="+mn-ea"/>
                <a:ea typeface="+mn-ea"/>
              </a:rPr>
              <a:t>을 대표하는 표현을 추출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4D463-29BB-A8D4-45E1-DB69A9715249}"/>
              </a:ext>
            </a:extLst>
          </p:cNvPr>
          <p:cNvSpPr txBox="1"/>
          <p:nvPr/>
        </p:nvSpPr>
        <p:spPr>
          <a:xfrm>
            <a:off x="9502020" y="1350640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accent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GGNN</a:t>
            </a:r>
            <a:r>
              <a:rPr lang="ko-KR" altLang="en-US" sz="1400" dirty="0">
                <a:solidFill>
                  <a:schemeClr val="accent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해결하고 싶은 문제점</a:t>
            </a:r>
            <a:endParaRPr lang="ko-KR" altLang="en-US" sz="1400" dirty="0">
              <a:solidFill>
                <a:schemeClr val="accent2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A277A3-527B-4B17-D47C-73DBC2E3D435}"/>
              </a:ext>
            </a:extLst>
          </p:cNvPr>
          <p:cNvCxnSpPr/>
          <p:nvPr/>
        </p:nvCxnSpPr>
        <p:spPr>
          <a:xfrm flipH="1">
            <a:off x="10560496" y="1658417"/>
            <a:ext cx="339491" cy="33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7FD41-235F-C378-1C80-25716DAA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0B86F456-CBC7-9CDC-C4CA-873900D731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GGNN &amp; GGSNN (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Li et al, 2016)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altLang="ko-KR" dirty="0">
                    <a:solidFill>
                      <a:schemeClr val="accent2"/>
                    </a:solidFill>
                  </a:rPr>
                  <a:t>Transition function</a:t>
                </a:r>
                <a:r>
                  <a:rPr lang="ko-KR" altLang="en-US" dirty="0">
                    <a:solidFill>
                      <a:schemeClr val="accent2"/>
                    </a:solidFill>
                  </a:rPr>
                  <a:t>으로 </a:t>
                </a:r>
                <a:r>
                  <a:rPr lang="en-US" altLang="ko-KR" dirty="0">
                    <a:solidFill>
                      <a:schemeClr val="accent2"/>
                    </a:solidFill>
                  </a:rPr>
                  <a:t>GRU</a:t>
                </a:r>
                <a:r>
                  <a:rPr lang="ko-KR" altLang="en-US" dirty="0">
                    <a:solidFill>
                      <a:schemeClr val="accent2"/>
                    </a:solidFill>
                  </a:rPr>
                  <a:t>를 사용하는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GGNN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과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GGSNN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제안 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 fontAlgn="auto">
                  <a:spcAft>
                    <a:spcPts val="0"/>
                  </a:spcAft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GGNN :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마지막 반복의 결과만 출력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GGSNN(Gated Graph Sequence Neural Networks) :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전체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t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개수 만큼의 시퀀스 결과를 출력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 fontAlgn="auto">
                  <a:spcAft>
                    <a:spcPts val="0"/>
                  </a:spcAft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 fontAlgn="auto">
                  <a:spcAft>
                    <a:spcPts val="0"/>
                  </a:spcAft>
                </a:pP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0B86F456-CBC7-9CDC-C4CA-873900D7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  <a:blipFill>
                <a:blip r:embed="rId3"/>
                <a:stretch>
                  <a:fillRect t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B2B13ABF-15AC-919F-CACD-583D197C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Gated GNN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03E727-2A2E-6567-AC17-13D7B321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19C6B4C-3D67-FEF3-E78C-CE9956BB93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933686"/>
                  </p:ext>
                </p:extLst>
              </p:nvPr>
            </p:nvGraphicFramePr>
            <p:xfrm>
              <a:off x="1045874" y="4847937"/>
              <a:ext cx="10131878" cy="1614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08000">
                      <a:extLst>
                        <a:ext uri="{9D8B030D-6E8A-4147-A177-3AD203B41FA5}">
                          <a16:colId xmlns:a16="http://schemas.microsoft.com/office/drawing/2014/main" val="1970672574"/>
                        </a:ext>
                      </a:extLst>
                    </a:gridCol>
                    <a:gridCol w="3661939">
                      <a:extLst>
                        <a:ext uri="{9D8B030D-6E8A-4147-A177-3AD203B41FA5}">
                          <a16:colId xmlns:a16="http://schemas.microsoft.com/office/drawing/2014/main" val="3065102749"/>
                        </a:ext>
                      </a:extLst>
                    </a:gridCol>
                    <a:gridCol w="3661939">
                      <a:extLst>
                        <a:ext uri="{9D8B030D-6E8A-4147-A177-3AD203B41FA5}">
                          <a16:colId xmlns:a16="http://schemas.microsoft.com/office/drawing/2014/main" val="1250689010"/>
                        </a:ext>
                      </a:extLst>
                    </a:gridCol>
                  </a:tblGrid>
                  <a:tr h="28910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b="1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맑은 고딕" panose="020B0503020000020004" pitchFamily="50" charset="-127"/>
                            </a:rPr>
                            <a:t>특징</a:t>
                          </a:r>
                          <a:endParaRPr lang="ko-KR" altLang="en-US" sz="13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0" lang="en-US" altLang="ko-KR" sz="1300" b="1" i="0" kern="1200" dirty="0" err="1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RecGNN</a:t>
                          </a:r>
                          <a:endParaRPr lang="ko-KR" altLang="en-US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0" lang="en-US" altLang="ko-KR" sz="1300" b="1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GGNN &amp; GGSNN</a:t>
                          </a:r>
                          <a:endParaRPr lang="ko-KR" altLang="en-US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946666"/>
                      </a:ext>
                    </a:extLst>
                  </a:tr>
                  <a:tr h="28910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b="0" dirty="0">
                              <a:latin typeface="Arial" panose="020B0604020202020204" pitchFamily="34" charset="0"/>
                              <a:ea typeface="맑은 고딕" panose="020B0503020000020004" pitchFamily="50" charset="-127"/>
                            </a:rPr>
                            <a:t>상태 업데이트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단순 재귀적 상태 업데이트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kumimoji="0" lang="en-US" altLang="ko-KR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GRU</a:t>
                          </a:r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를 활용한 게이트 메커니즘 적용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6284051"/>
                      </a:ext>
                    </a:extLst>
                  </a:tr>
                  <a:tr h="346924">
                    <a:tc>
                      <a:txBody>
                        <a:bodyPr/>
                        <a:lstStyle/>
                        <a:p>
                          <a:pPr marL="0" lvl="1" indent="0" algn="ctr"/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수렴 방식</a:t>
                          </a:r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1" indent="0" algn="l"/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상태가 수렴할 때까지 반복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지정된 반복 수로 제한</a:t>
                          </a:r>
                          <a:endParaRPr kumimoji="0" lang="en-US" altLang="ko-KR" sz="13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56407137"/>
                      </a:ext>
                    </a:extLst>
                  </a:tr>
                  <a:tr h="34692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b="0" dirty="0"/>
                            <a:t>노드</a:t>
                          </a:r>
                          <a:r>
                            <a:rPr lang="en-US" altLang="ko-KR" sz="1300" b="0" dirty="0"/>
                            <a:t>A</a:t>
                          </a:r>
                          <a:r>
                            <a:rPr lang="ko-KR" altLang="en-US" sz="1300" b="0" dirty="0"/>
                            <a:t>의 상태 벡터 표기</a:t>
                          </a:r>
                          <a:r>
                            <a:rPr lang="en-US" altLang="ko-KR" sz="1300" b="0" dirty="0"/>
                            <a:t>(</a:t>
                          </a:r>
                          <a:r>
                            <a:rPr lang="ko-KR" altLang="en-US" sz="1300" b="0" dirty="0" err="1"/>
                            <a:t>변하는값</a:t>
                          </a:r>
                          <a:r>
                            <a:rPr lang="en-US" altLang="ko-KR" sz="1300" b="0" dirty="0"/>
                            <a:t>)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7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700" b="0" dirty="0"/>
                            <a:t> </a:t>
                          </a: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7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ko-KR" sz="17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0" lang="en-US" altLang="ko-KR" sz="17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4642441"/>
                      </a:ext>
                    </a:extLst>
                  </a:tr>
                  <a:tr h="334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b="0" dirty="0"/>
                            <a:t>노드</a:t>
                          </a:r>
                          <a:r>
                            <a:rPr lang="en-US" altLang="ko-KR" sz="1300" b="0" dirty="0"/>
                            <a:t>A</a:t>
                          </a:r>
                          <a:r>
                            <a:rPr lang="ko-KR" altLang="en-US" sz="1300" b="0" dirty="0"/>
                            <a:t>의 </a:t>
                          </a:r>
                          <a:r>
                            <a:rPr lang="ko-KR" altLang="en-US" sz="1300" b="0" dirty="0" err="1"/>
                            <a:t>피쳐</a:t>
                          </a:r>
                          <a:r>
                            <a:rPr lang="ko-KR" altLang="en-US" sz="1300" b="0" dirty="0"/>
                            <a:t> 벡터 표기</a:t>
                          </a:r>
                          <a:r>
                            <a:rPr lang="en-US" altLang="ko-KR" sz="1300" b="0" dirty="0"/>
                            <a:t>(</a:t>
                          </a:r>
                          <a:r>
                            <a:rPr lang="ko-KR" altLang="en-US" sz="1300" b="0" dirty="0" err="1"/>
                            <a:t>고정된값</a:t>
                          </a:r>
                          <a:r>
                            <a:rPr lang="en-US" altLang="ko-KR" sz="1300" b="0" dirty="0"/>
                            <a:t>)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700" b="0" dirty="0"/>
                            <a:t> </a:t>
                          </a: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altLang="ko-KR" sz="17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8419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19C6B4C-3D67-FEF3-E78C-CE9956BB93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933686"/>
                  </p:ext>
                </p:extLst>
              </p:nvPr>
            </p:nvGraphicFramePr>
            <p:xfrm>
              <a:off x="1045874" y="4847937"/>
              <a:ext cx="10131878" cy="1614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08000">
                      <a:extLst>
                        <a:ext uri="{9D8B030D-6E8A-4147-A177-3AD203B41FA5}">
                          <a16:colId xmlns:a16="http://schemas.microsoft.com/office/drawing/2014/main" val="1970672574"/>
                        </a:ext>
                      </a:extLst>
                    </a:gridCol>
                    <a:gridCol w="3661939">
                      <a:extLst>
                        <a:ext uri="{9D8B030D-6E8A-4147-A177-3AD203B41FA5}">
                          <a16:colId xmlns:a16="http://schemas.microsoft.com/office/drawing/2014/main" val="3065102749"/>
                        </a:ext>
                      </a:extLst>
                    </a:gridCol>
                    <a:gridCol w="3661939">
                      <a:extLst>
                        <a:ext uri="{9D8B030D-6E8A-4147-A177-3AD203B41FA5}">
                          <a16:colId xmlns:a16="http://schemas.microsoft.com/office/drawing/2014/main" val="1250689010"/>
                        </a:ext>
                      </a:extLst>
                    </a:gridCol>
                  </a:tblGrid>
                  <a:tr h="28910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b="1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맑은 고딕" panose="020B0503020000020004" pitchFamily="50" charset="-127"/>
                            </a:rPr>
                            <a:t>특징</a:t>
                          </a:r>
                          <a:endParaRPr lang="ko-KR" altLang="en-US" sz="13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0" lang="en-US" altLang="ko-KR" sz="1300" b="1" i="0" kern="1200" dirty="0" err="1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RecGNN</a:t>
                          </a:r>
                          <a:endParaRPr lang="ko-KR" altLang="en-US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0" lang="en-US" altLang="ko-KR" sz="1300" b="1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GGNN &amp; GGSNN</a:t>
                          </a:r>
                          <a:endParaRPr lang="ko-KR" altLang="en-US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946666"/>
                      </a:ext>
                    </a:extLst>
                  </a:tr>
                  <a:tr h="28910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b="0" dirty="0">
                              <a:latin typeface="Arial" panose="020B0604020202020204" pitchFamily="34" charset="0"/>
                              <a:ea typeface="맑은 고딕" panose="020B0503020000020004" pitchFamily="50" charset="-127"/>
                            </a:rPr>
                            <a:t>상태 업데이트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단순 재귀적 상태 업데이트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kumimoji="0" lang="en-US" altLang="ko-KR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GRU</a:t>
                          </a:r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를 활용한 게이트 메커니즘 적용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6284051"/>
                      </a:ext>
                    </a:extLst>
                  </a:tr>
                  <a:tr h="346924">
                    <a:tc>
                      <a:txBody>
                        <a:bodyPr/>
                        <a:lstStyle/>
                        <a:p>
                          <a:pPr marL="0" lvl="1" indent="0" algn="ctr"/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수렴 방식</a:t>
                          </a:r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1" indent="0" algn="l"/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상태가 수렴할 때까지 반복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0" lang="ko-KR" altLang="en-US" sz="13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지정된 반복 수로 제한</a:t>
                          </a:r>
                          <a:endParaRPr kumimoji="0" lang="en-US" altLang="ko-KR" sz="13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56407137"/>
                      </a:ext>
                    </a:extLst>
                  </a:tr>
                  <a:tr h="34692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b="0" dirty="0"/>
                            <a:t>노드</a:t>
                          </a:r>
                          <a:r>
                            <a:rPr lang="en-US" altLang="ko-KR" sz="1300" b="0" dirty="0"/>
                            <a:t>A</a:t>
                          </a:r>
                          <a:r>
                            <a:rPr lang="ko-KR" altLang="en-US" sz="1300" b="0" dirty="0"/>
                            <a:t>의 상태 벡터 표기</a:t>
                          </a:r>
                          <a:r>
                            <a:rPr lang="en-US" altLang="ko-KR" sz="1300" b="0" dirty="0"/>
                            <a:t>(</a:t>
                          </a:r>
                          <a:r>
                            <a:rPr lang="ko-KR" altLang="en-US" sz="1300" b="0" dirty="0" err="1"/>
                            <a:t>변하는값</a:t>
                          </a:r>
                          <a:r>
                            <a:rPr lang="en-US" altLang="ko-KR" sz="1300" b="0" dirty="0"/>
                            <a:t>)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6705" t="-263793" r="-100166" b="-1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6705" t="-263793" r="-166" b="-10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642441"/>
                      </a:ext>
                    </a:extLst>
                  </a:tr>
                  <a:tr h="3422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300" b="0" dirty="0"/>
                            <a:t>노드</a:t>
                          </a:r>
                          <a:r>
                            <a:rPr lang="en-US" altLang="ko-KR" sz="1300" b="0" dirty="0"/>
                            <a:t>A</a:t>
                          </a:r>
                          <a:r>
                            <a:rPr lang="ko-KR" altLang="en-US" sz="1300" b="0" dirty="0"/>
                            <a:t>의 </a:t>
                          </a:r>
                          <a:r>
                            <a:rPr lang="ko-KR" altLang="en-US" sz="1300" b="0" dirty="0" err="1"/>
                            <a:t>피쳐</a:t>
                          </a:r>
                          <a:r>
                            <a:rPr lang="ko-KR" altLang="en-US" sz="1300" b="0" dirty="0"/>
                            <a:t> 벡터 표기</a:t>
                          </a:r>
                          <a:r>
                            <a:rPr lang="en-US" altLang="ko-KR" sz="1300" b="0" dirty="0"/>
                            <a:t>(</a:t>
                          </a:r>
                          <a:r>
                            <a:rPr lang="ko-KR" altLang="en-US" sz="1300" b="0" dirty="0" err="1"/>
                            <a:t>고정된값</a:t>
                          </a:r>
                          <a:r>
                            <a:rPr lang="en-US" altLang="ko-KR" sz="1300" b="0" dirty="0"/>
                            <a:t>)</a:t>
                          </a:r>
                          <a:endParaRPr lang="ko-KR" altLang="en-US" sz="1300" b="0" dirty="0"/>
                        </a:p>
                      </a:txBody>
                      <a:tcPr marT="41564" marB="4156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6705" t="-376786" r="-100166" b="-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T="41564" marB="41564" anchor="ctr">
                        <a:lnL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6705" t="-376786" r="-166" b="-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841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FA63DFD-05CA-7816-2F69-72B126EAE482}"/>
              </a:ext>
            </a:extLst>
          </p:cNvPr>
          <p:cNvSpPr txBox="1"/>
          <p:nvPr/>
        </p:nvSpPr>
        <p:spPr>
          <a:xfrm>
            <a:off x="6088990" y="682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1" dirty="0">
                <a:solidFill>
                  <a:srgbClr val="000000"/>
                </a:solidFill>
                <a:effectLst/>
                <a:latin typeface="+mj-lt"/>
              </a:rPr>
              <a:t>Gated Graph Sequence Neural Networks  - ICLR, 2016</a:t>
            </a:r>
          </a:p>
          <a:p>
            <a:pPr algn="r"/>
            <a:r>
              <a:rPr lang="en-US" altLang="ko-KR" sz="900" b="0" i="1" dirty="0">
                <a:solidFill>
                  <a:srgbClr val="000000"/>
                </a:solidFill>
                <a:effectLst/>
                <a:latin typeface="+mj-lt"/>
              </a:rPr>
              <a:t>(Li et al, University of Toronto, Canada)</a:t>
            </a:r>
          </a:p>
        </p:txBody>
      </p:sp>
      <p:grpSp>
        <p:nvGrpSpPr>
          <p:cNvPr id="45" name="object 2">
            <a:extLst>
              <a:ext uri="{FF2B5EF4-FFF2-40B4-BE49-F238E27FC236}">
                <a16:creationId xmlns:a16="http://schemas.microsoft.com/office/drawing/2014/main" id="{8F32B125-3DF5-B82E-FE9E-90B522E05F78}"/>
              </a:ext>
            </a:extLst>
          </p:cNvPr>
          <p:cNvGrpSpPr/>
          <p:nvPr/>
        </p:nvGrpSpPr>
        <p:grpSpPr>
          <a:xfrm>
            <a:off x="695400" y="3082563"/>
            <a:ext cx="5670069" cy="1201860"/>
            <a:chOff x="1000823" y="1191347"/>
            <a:chExt cx="7245260" cy="1535746"/>
          </a:xfrm>
        </p:grpSpPr>
        <p:pic>
          <p:nvPicPr>
            <p:cNvPr id="46" name="object 3">
              <a:extLst>
                <a:ext uri="{FF2B5EF4-FFF2-40B4-BE49-F238E27FC236}">
                  <a16:creationId xmlns:a16="http://schemas.microsoft.com/office/drawing/2014/main" id="{25B2F867-243D-39AF-DED4-68CAB9836F52}"/>
                </a:ext>
              </a:extLst>
            </p:cNvPr>
            <p:cNvPicPr/>
            <p:nvPr/>
          </p:nvPicPr>
          <p:blipFill>
            <a:blip r:embed="rId5" cstate="print"/>
            <a:srcRect b="53214"/>
            <a:stretch/>
          </p:blipFill>
          <p:spPr>
            <a:xfrm>
              <a:off x="1000823" y="1191347"/>
              <a:ext cx="7245260" cy="1291655"/>
            </a:xfrm>
            <a:prstGeom prst="rect">
              <a:avLst/>
            </a:prstGeom>
          </p:spPr>
        </p:pic>
        <p:pic>
          <p:nvPicPr>
            <p:cNvPr id="47" name="object 4">
              <a:extLst>
                <a:ext uri="{FF2B5EF4-FFF2-40B4-BE49-F238E27FC236}">
                  <a16:creationId xmlns:a16="http://schemas.microsoft.com/office/drawing/2014/main" id="{350FA9DA-DBD9-2653-164F-60004BB89C5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1391" y="2571744"/>
              <a:ext cx="248549" cy="155349"/>
            </a:xfrm>
            <a:prstGeom prst="rect">
              <a:avLst/>
            </a:prstGeom>
          </p:spPr>
        </p:pic>
        <p:sp>
          <p:nvSpPr>
            <p:cNvPr id="48" name="object 5">
              <a:extLst>
                <a:ext uri="{FF2B5EF4-FFF2-40B4-BE49-F238E27FC236}">
                  <a16:creationId xmlns:a16="http://schemas.microsoft.com/office/drawing/2014/main" id="{7321F673-E00F-0E6D-5DFF-FD2D3489CDB6}"/>
                </a:ext>
              </a:extLst>
            </p:cNvPr>
            <p:cNvSpPr/>
            <p:nvPr/>
          </p:nvSpPr>
          <p:spPr>
            <a:xfrm>
              <a:off x="2953494" y="2319272"/>
              <a:ext cx="1057910" cy="330200"/>
            </a:xfrm>
            <a:custGeom>
              <a:avLst/>
              <a:gdLst/>
              <a:ahLst/>
              <a:cxnLst/>
              <a:rect l="l" t="t" r="r" b="b"/>
              <a:pathLst>
                <a:path w="1057910" h="330200">
                  <a:moveTo>
                    <a:pt x="1057897" y="33014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6">
              <a:extLst>
                <a:ext uri="{FF2B5EF4-FFF2-40B4-BE49-F238E27FC236}">
                  <a16:creationId xmlns:a16="http://schemas.microsoft.com/office/drawing/2014/main" id="{B2F11C7E-0323-B26D-A95A-ADDF4892D60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1444" y="2279710"/>
              <a:ext cx="110949" cy="79122"/>
            </a:xfrm>
            <a:prstGeom prst="rect">
              <a:avLst/>
            </a:prstGeom>
          </p:spPr>
        </p:pic>
        <p:sp>
          <p:nvSpPr>
            <p:cNvPr id="50" name="object 7">
              <a:extLst>
                <a:ext uri="{FF2B5EF4-FFF2-40B4-BE49-F238E27FC236}">
                  <a16:creationId xmlns:a16="http://schemas.microsoft.com/office/drawing/2014/main" id="{A1BE942A-A6F0-7E2A-C7C5-1D74089A028C}"/>
                </a:ext>
              </a:extLst>
            </p:cNvPr>
            <p:cNvSpPr/>
            <p:nvPr/>
          </p:nvSpPr>
          <p:spPr>
            <a:xfrm>
              <a:off x="4259941" y="2316117"/>
              <a:ext cx="1552575" cy="333375"/>
            </a:xfrm>
            <a:custGeom>
              <a:avLst/>
              <a:gdLst/>
              <a:ahLst/>
              <a:cxnLst/>
              <a:rect l="l" t="t" r="r" b="b"/>
              <a:pathLst>
                <a:path w="1552575" h="333375">
                  <a:moveTo>
                    <a:pt x="0" y="333301"/>
                  </a:moveTo>
                  <a:lnTo>
                    <a:pt x="1552046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8">
              <a:extLst>
                <a:ext uri="{FF2B5EF4-FFF2-40B4-BE49-F238E27FC236}">
                  <a16:creationId xmlns:a16="http://schemas.microsoft.com/office/drawing/2014/main" id="{8BEDE53F-1BB4-70AB-5A78-BBFD9BD2715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5863" y="2275830"/>
              <a:ext cx="110174" cy="80577"/>
            </a:xfrm>
            <a:prstGeom prst="rect">
              <a:avLst/>
            </a:prstGeom>
          </p:spPr>
        </p:pic>
        <p:pic>
          <p:nvPicPr>
            <p:cNvPr id="52" name="object 15">
              <a:extLst>
                <a:ext uri="{FF2B5EF4-FFF2-40B4-BE49-F238E27FC236}">
                  <a16:creationId xmlns:a16="http://schemas.microsoft.com/office/drawing/2014/main" id="{E21D88F7-3E95-2DEF-7F91-876A1791448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0016" y="2338070"/>
              <a:ext cx="81974" cy="185374"/>
            </a:xfrm>
            <a:prstGeom prst="rect">
              <a:avLst/>
            </a:prstGeom>
          </p:spPr>
        </p:pic>
      </p:grp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3BFCB2BF-ED22-327D-972F-645A9220F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0015" y="3082563"/>
            <a:ext cx="5679943" cy="1201860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C8A9E08F-E1D8-0F8B-1146-4D46544B37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2144" y="3082562"/>
            <a:ext cx="289168" cy="637269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F1CCE775-B150-311F-5AC7-DE7FF59D2B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0363" y="3082563"/>
            <a:ext cx="289168" cy="637269"/>
          </a:xfrm>
          <a:prstGeom prst="rect">
            <a:avLst/>
          </a:prstGeom>
        </p:spPr>
      </p:pic>
      <p:pic>
        <p:nvPicPr>
          <p:cNvPr id="1030" name="그림 1029">
            <a:extLst>
              <a:ext uri="{FF2B5EF4-FFF2-40B4-BE49-F238E27FC236}">
                <a16:creationId xmlns:a16="http://schemas.microsoft.com/office/drawing/2014/main" id="{A5CC3050-1EE9-CDEE-DBB9-2FF76E0E47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2571" y="3082562"/>
            <a:ext cx="289168" cy="565038"/>
          </a:xfrm>
          <a:prstGeom prst="rect">
            <a:avLst/>
          </a:pr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2C842329-3E88-AEE7-DA72-051FCAEC30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7496" y="3082561"/>
            <a:ext cx="289168" cy="565038"/>
          </a:xfrm>
          <a:prstGeom prst="rect">
            <a:avLst/>
          </a:prstGeom>
        </p:spPr>
      </p:pic>
      <p:pic>
        <p:nvPicPr>
          <p:cNvPr id="1032" name="그림 1031">
            <a:extLst>
              <a:ext uri="{FF2B5EF4-FFF2-40B4-BE49-F238E27FC236}">
                <a16:creationId xmlns:a16="http://schemas.microsoft.com/office/drawing/2014/main" id="{1A4E518B-2AFA-D874-4BBD-E6A5BF8FFD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2092" y="2976448"/>
            <a:ext cx="491970" cy="737952"/>
          </a:xfrm>
          <a:prstGeom prst="rect">
            <a:avLst/>
          </a:prstGeom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7D322452-C263-D5DA-0A70-2A05E70A59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8148" y="2971817"/>
            <a:ext cx="532130" cy="742970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30A2B4FA-1E68-5AD3-0422-9817ED6DF68D}"/>
              </a:ext>
            </a:extLst>
          </p:cNvPr>
          <p:cNvSpPr txBox="1"/>
          <p:nvPr/>
        </p:nvSpPr>
        <p:spPr>
          <a:xfrm>
            <a:off x="2580450" y="4310800"/>
            <a:ext cx="135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fontAlgn="auto">
              <a:spcAft>
                <a:spcPts val="0"/>
              </a:spcAft>
            </a:pPr>
            <a:r>
              <a:rPr lang="en-US" altLang="ko-KR" dirty="0" err="1">
                <a:latin typeface="+mj-lt"/>
                <a:ea typeface="+mn-ea"/>
              </a:rPr>
              <a:t>RecGNN</a:t>
            </a:r>
            <a:endParaRPr lang="en-US" altLang="ko-KR" dirty="0">
              <a:solidFill>
                <a:schemeClr val="tx1"/>
              </a:solidFill>
              <a:latin typeface="+mj-lt"/>
              <a:ea typeface="+mn-ea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0D3F14FC-FEB0-C9B3-2D36-86AC5CA1DB96}"/>
              </a:ext>
            </a:extLst>
          </p:cNvPr>
          <p:cNvSpPr txBox="1"/>
          <p:nvPr/>
        </p:nvSpPr>
        <p:spPr>
          <a:xfrm>
            <a:off x="6053171" y="4310800"/>
            <a:ext cx="5083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fontAlgn="auto">
              <a:spcAft>
                <a:spcPts val="0"/>
              </a:spcAft>
            </a:pPr>
            <a:r>
              <a:rPr lang="ko-KR" altLang="en-US" dirty="0">
                <a:latin typeface="+mj-lt"/>
                <a:ea typeface="+mn-ea"/>
              </a:rPr>
              <a:t>단일 출력이면 </a:t>
            </a:r>
            <a:r>
              <a:rPr lang="en-US" altLang="ko-KR" dirty="0">
                <a:solidFill>
                  <a:schemeClr val="tx1"/>
                </a:solidFill>
                <a:latin typeface="+mj-lt"/>
                <a:ea typeface="+mn-ea"/>
              </a:rPr>
              <a:t>GGNN / Seq</a:t>
            </a:r>
            <a:r>
              <a:rPr lang="ko-KR" altLang="en-US" dirty="0">
                <a:solidFill>
                  <a:schemeClr val="tx1"/>
                </a:solidFill>
                <a:latin typeface="+mj-lt"/>
                <a:ea typeface="+mn-ea"/>
              </a:rPr>
              <a:t>를 출력하면 </a:t>
            </a:r>
            <a:r>
              <a:rPr lang="en-US" altLang="ko-KR" dirty="0">
                <a:solidFill>
                  <a:schemeClr val="tx1"/>
                </a:solidFill>
                <a:latin typeface="+mj-lt"/>
                <a:ea typeface="+mn-ea"/>
              </a:rPr>
              <a:t>GGSNN</a:t>
            </a:r>
          </a:p>
        </p:txBody>
      </p:sp>
      <p:pic>
        <p:nvPicPr>
          <p:cNvPr id="1037" name="그림 1036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5266122D-62F6-A9D7-15F3-57232844242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6"/>
          <a:stretch/>
        </p:blipFill>
        <p:spPr>
          <a:xfrm>
            <a:off x="8074806" y="1028780"/>
            <a:ext cx="2617153" cy="13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7FD41-235F-C378-1C80-25716DAA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86F456-CBC7-9CDC-C4CA-873900D73160}"/>
              </a:ext>
            </a:extLst>
          </p:cNvPr>
          <p:cNvSpPr txBox="1">
            <a:spLocks/>
          </p:cNvSpPr>
          <p:nvPr/>
        </p:nvSpPr>
        <p:spPr>
          <a:xfrm>
            <a:off x="560187" y="1090151"/>
            <a:ext cx="11103252" cy="55302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2000" dirty="0">
                <a:solidFill>
                  <a:schemeClr val="tx1"/>
                </a:solidFill>
              </a:rPr>
              <a:t>GGNN &amp; GGSNN (</a:t>
            </a:r>
            <a:r>
              <a:rPr lang="en-US" altLang="ko-KR" i="1" dirty="0">
                <a:solidFill>
                  <a:schemeClr val="tx1"/>
                </a:solidFill>
              </a:rPr>
              <a:t>Li et al, 2016)</a:t>
            </a:r>
          </a:p>
          <a:p>
            <a:pPr lvl="1" fontAlgn="auto"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GRU Cell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B13ABF-15AC-919F-CACD-583D197C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Gated GNN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03E727-2A2E-6567-AC17-13D7B321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63DFD-05CA-7816-2F69-72B126EAE482}"/>
              </a:ext>
            </a:extLst>
          </p:cNvPr>
          <p:cNvSpPr txBox="1"/>
          <p:nvPr/>
        </p:nvSpPr>
        <p:spPr>
          <a:xfrm>
            <a:off x="6088990" y="682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1" dirty="0">
                <a:solidFill>
                  <a:srgbClr val="000000"/>
                </a:solidFill>
                <a:effectLst/>
                <a:latin typeface="+mj-lt"/>
              </a:rPr>
              <a:t>Gated Graph Sequence Neural Networks  - ICLR, 2016</a:t>
            </a:r>
          </a:p>
          <a:p>
            <a:pPr algn="r"/>
            <a:r>
              <a:rPr lang="en-US" altLang="ko-KR" sz="900" b="0" i="1" dirty="0">
                <a:solidFill>
                  <a:srgbClr val="000000"/>
                </a:solidFill>
                <a:effectLst/>
                <a:latin typeface="+mj-lt"/>
              </a:rPr>
              <a:t>(Li et al, University of Toronto, Canada)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5884FC-D2F4-F012-D3C7-F884D1ED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49" y="4116526"/>
            <a:ext cx="3399950" cy="23552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870E9F47-3D9E-FB88-7C0A-A0FE1BF91A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6987" y="1494336"/>
                <a:ext cx="7056784" cy="502379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93112" lvl="1" indent="0" fontAlgn="auto"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(0)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0" lang="en-US" altLang="ko-KR" sz="18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=</a:t>
                </a:r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이고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feature vector 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도메인에 따라 가변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93112" lvl="1" indent="0" fontAlgn="auto"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는 고정된 입력 특징으로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초기상태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로만 사용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238375" lvl="1" indent="-1946275" fontAlgn="auto">
                  <a:spcAft>
                    <a:spcPts val="0"/>
                  </a:spcAft>
                  <a:buNone/>
                  <a:tabLst>
                    <a:tab pos="982663" algn="l"/>
                  </a:tabLst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(1)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메시지 집계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먼저 노드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v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는 이웃으로부터 메시지를 집계하여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인접행렬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A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부분 행렬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a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를 생성                          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노드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v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이웃들로 구성된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93112" lvl="1" indent="0" fontAlgn="auto">
                  <a:spcAft>
                    <a:spcPts val="0"/>
                  </a:spcAft>
                  <a:buNone/>
                </a:pPr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marL="2238375" lvl="1" indent="-1946275" fontAlgn="auto"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(2) Update Gate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메시지 집계로 얻은 새로운 결과를 얼만큼          반영할지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  <a:p>
                <a:pPr marL="293112" lvl="1" indent="0" fontAlgn="auto"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(3) Reset Gate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: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반대로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이전 상태를 얼만큼 잊을지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  <a:p>
                <a:pPr marL="293112" lvl="1" indent="0" fontAlgn="auto"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(4)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임시상태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: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노드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v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현재 상태를 계산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293112" lvl="1" indent="0" fontAlgn="auto"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                            (W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와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U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는 학습 가능한 가중치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065338" lvl="1" indent="-1773238" fontAlgn="auto">
                  <a:spcAft>
                    <a:spcPts val="0"/>
                  </a:spcAft>
                  <a:buNone/>
                </a:pPr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marL="1966913" lvl="1" indent="-1674813" fontAlgn="auto"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(5)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최종상태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업데이트 게이트를 사용하여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는 어떤 오래된 정보를 보관할 것인가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는 어떤 새로운 정보를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보관할것인가를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의미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870E9F47-3D9E-FB88-7C0A-A0FE1BF91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987" y="1494336"/>
                <a:ext cx="7056784" cy="5023792"/>
              </a:xfrm>
              <a:prstGeom prst="rect">
                <a:avLst/>
              </a:prstGeom>
              <a:blipFill>
                <a:blip r:embed="rId4"/>
                <a:stretch>
                  <a:fillRect t="-971" r="-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52FC990-8124-2D50-BD5F-66C40D671A80}"/>
              </a:ext>
            </a:extLst>
          </p:cNvPr>
          <p:cNvSpPr txBox="1">
            <a:spLocks/>
          </p:cNvSpPr>
          <p:nvPr/>
        </p:nvSpPr>
        <p:spPr>
          <a:xfrm>
            <a:off x="517564" y="4221668"/>
            <a:ext cx="659385" cy="2269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1" indent="0" fontAlgn="auto">
              <a:lnSpc>
                <a:spcPts val="2400"/>
              </a:lnSpc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</a:rPr>
              <a:t>(1)</a:t>
            </a:r>
          </a:p>
          <a:p>
            <a:pPr marL="180000" lvl="1" indent="0" fontAlgn="auto">
              <a:lnSpc>
                <a:spcPts val="2400"/>
              </a:lnSpc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</a:rPr>
              <a:t>(2)</a:t>
            </a:r>
          </a:p>
          <a:p>
            <a:pPr marL="180000" lvl="1" indent="0" fontAlgn="auto">
              <a:lnSpc>
                <a:spcPts val="2400"/>
              </a:lnSpc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</a:rPr>
              <a:t>(3)</a:t>
            </a:r>
          </a:p>
          <a:p>
            <a:pPr marL="180000" lvl="1" indent="0" fontAlgn="auto">
              <a:lnSpc>
                <a:spcPts val="2400"/>
              </a:lnSpc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</a:rPr>
              <a:t>(4)</a:t>
            </a:r>
          </a:p>
          <a:p>
            <a:pPr marL="180000" lvl="1" indent="0" fontAlgn="auto">
              <a:lnSpc>
                <a:spcPts val="2400"/>
              </a:lnSpc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</a:rPr>
              <a:t>(5)</a:t>
            </a:r>
          </a:p>
          <a:p>
            <a:pPr marL="180000" lvl="1" indent="0" fontAlgn="auto">
              <a:lnSpc>
                <a:spcPts val="2400"/>
              </a:lnSpc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8" name="그림 2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E42564E-3BA4-0A9A-68EB-71EFB0DE3C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6"/>
          <a:stretch/>
        </p:blipFill>
        <p:spPr>
          <a:xfrm>
            <a:off x="695400" y="1916832"/>
            <a:ext cx="3816424" cy="19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5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2B2A-DA77-CD67-BA98-D37E02C95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76466-FB78-5DDA-0968-90855524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Gated GNN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BE6A5-A5EB-26D1-B41B-1BDC8394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44D6D-1F94-C4EA-FA86-7CF15989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163336"/>
            <a:ext cx="3672408" cy="39230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31987-B102-A9DA-7C9D-3290E62E8782}"/>
                  </a:ext>
                </a:extLst>
              </p:cNvPr>
              <p:cNvSpPr txBox="1"/>
              <p:nvPr/>
            </p:nvSpPr>
            <p:spPr>
              <a:xfrm>
                <a:off x="6744072" y="3147465"/>
                <a:ext cx="3947721" cy="2073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ko-K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0, 1, 0, 0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0, 0, 0, 0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ko-K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0, 0, 0.5, 0.5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0.5, 0, 0.5, 0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  <a:p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ko-K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0, 1, 0, 0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0, 1, 0, 0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ko-K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0, 0, 0, 0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0, 1, 0, 0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31987-B102-A9DA-7C9D-3290E62E8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3147465"/>
                <a:ext cx="3947721" cy="2073773"/>
              </a:xfrm>
              <a:prstGeom prst="rect">
                <a:avLst/>
              </a:prstGeom>
              <a:blipFill>
                <a:blip r:embed="rId4"/>
                <a:stretch>
                  <a:fillRect b="-2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C10F0D-6DD8-CAC8-762A-47BA673212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GGNN &amp; GGSNN (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Li et al, 2016)</a:t>
                </a:r>
              </a:p>
              <a:p>
                <a:pPr lvl="1" algn="just"/>
                <a:r>
                  <a:rPr lang="en-US" altLang="ko-KR" dirty="0">
                    <a:solidFill>
                      <a:srgbClr val="000000"/>
                    </a:solidFill>
                  </a:rPr>
                  <a:t>GGNN</a:t>
                </a:r>
                <a:r>
                  <a:rPr lang="ko-KR" altLang="en-US" dirty="0">
                    <a:solidFill>
                      <a:srgbClr val="000000"/>
                    </a:solidFill>
                  </a:rPr>
                  <a:t> 논문의 </a:t>
                </a:r>
                <a:r>
                  <a:rPr lang="en-US" altLang="ko-KR" dirty="0">
                    <a:solidFill>
                      <a:srgbClr val="000000"/>
                    </a:solidFill>
                  </a:rPr>
                  <a:t>feature vector</a:t>
                </a:r>
                <a:r>
                  <a:rPr lang="ko-KR" alt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C10F0D-6DD8-CAC8-762A-47BA67321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  <a:blipFill>
                <a:blip r:embed="rId5"/>
                <a:stretch>
                  <a:fillRect t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60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FEA4-DF54-D739-A856-FDB726E6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219C2-4776-4169-E864-20B4C9A3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Gated GNN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3D5B52-A758-8EE5-D4AA-B6B839B6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49217-C1D8-A344-823D-956899D2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078"/>
          <a:stretch/>
        </p:blipFill>
        <p:spPr>
          <a:xfrm>
            <a:off x="1343472" y="2163793"/>
            <a:ext cx="3672408" cy="14092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41A6F4-6BAC-FFC7-45F6-E8FB3A7B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7437"/>
          <a:stretch/>
        </p:blipFill>
        <p:spPr>
          <a:xfrm>
            <a:off x="7227141" y="2537556"/>
            <a:ext cx="3399950" cy="5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D37133AD-E6DA-4805-7F3A-D2F8C76191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3992" y="1608199"/>
                <a:ext cx="7056784" cy="854544"/>
              </a:xfrm>
              <a:prstGeom prst="rect">
                <a:avLst/>
              </a:prstGeom>
            </p:spPr>
            <p:txBody>
              <a:bodyPr vert="horz">
                <a:normAutofit lnSpcReduction="10000"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32038" lvl="1" indent="-2039938" fontAlgn="auto">
                  <a:spcAft>
                    <a:spcPts val="0"/>
                  </a:spcAft>
                  <a:buNone/>
                  <a:tabLst>
                    <a:tab pos="982663" algn="l"/>
                  </a:tabLst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(1)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메시지 집계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먼저 노드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v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는 이웃으로부터 메시지를 집계하여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인접행렬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A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부분 행렬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a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를 생성     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노드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v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이웃들로 구성된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D37133AD-E6DA-4805-7F3A-D2F8C7619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92" y="1608199"/>
                <a:ext cx="7056784" cy="854544"/>
              </a:xfrm>
              <a:prstGeom prst="rect">
                <a:avLst/>
              </a:prstGeom>
              <a:blipFill>
                <a:blip r:embed="rId5"/>
                <a:stretch>
                  <a:fillRect t="-7857" b="-9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FEA8885-0AE3-6D93-E49A-DFC6298C0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36948"/>
              </p:ext>
            </p:extLst>
          </p:nvPr>
        </p:nvGraphicFramePr>
        <p:xfrm>
          <a:off x="767408" y="3781741"/>
          <a:ext cx="1779785" cy="17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957">
                  <a:extLst>
                    <a:ext uri="{9D8B030D-6E8A-4147-A177-3AD203B41FA5}">
                      <a16:colId xmlns:a16="http://schemas.microsoft.com/office/drawing/2014/main" val="4237709984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3871824792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3608200206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4169135531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1808950261"/>
                    </a:ext>
                  </a:extLst>
                </a:gridCol>
              </a:tblGrid>
              <a:tr h="35595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239825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75366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30142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31736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475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9213A5-50D1-262C-96E2-8B64E3156A61}"/>
                  </a:ext>
                </a:extLst>
              </p:cNvPr>
              <p:cNvSpPr txBox="1"/>
              <p:nvPr/>
            </p:nvSpPr>
            <p:spPr>
              <a:xfrm>
                <a:off x="546279" y="5557399"/>
                <a:ext cx="24101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𝑨𝒅𝒋𝒂𝒄𝒆𝒏𝒄𝒚</m:t>
                      </m:r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𝑴𝒂𝒕𝒓𝒊𝒙</m:t>
                      </m:r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𝑫𝒊𝒓𝒆𝒄𝒕𝒆𝒅</m:t>
                      </m:r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𝑮𝒓𝒂𝒑𝒉</m:t>
                      </m:r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9213A5-50D1-262C-96E2-8B64E3156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9" y="5557399"/>
                <a:ext cx="2410136" cy="584775"/>
              </a:xfrm>
              <a:prstGeom prst="rect">
                <a:avLst/>
              </a:prstGeom>
              <a:blipFill>
                <a:blip r:embed="rId6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272099-0B62-534F-03D2-EF755873EC92}"/>
              </a:ext>
            </a:extLst>
          </p:cNvPr>
          <p:cNvCxnSpPr>
            <a:cxnSpLocks/>
          </p:cNvCxnSpPr>
          <p:nvPr/>
        </p:nvCxnSpPr>
        <p:spPr>
          <a:xfrm>
            <a:off x="767408" y="4189247"/>
            <a:ext cx="0" cy="137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BDE926-44C4-3D7F-AADB-3D30511DA670}"/>
                  </a:ext>
                </a:extLst>
              </p:cNvPr>
              <p:cNvSpPr txBox="1"/>
              <p:nvPr/>
            </p:nvSpPr>
            <p:spPr>
              <a:xfrm>
                <a:off x="325153" y="4556445"/>
                <a:ext cx="44225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𝒊𝒏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BDE926-44C4-3D7F-AADB-3D30511DA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53" y="4556445"/>
                <a:ext cx="44225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2E7716B-B61F-2278-EAC2-7EF55FC0B0D6}"/>
              </a:ext>
            </a:extLst>
          </p:cNvPr>
          <p:cNvCxnSpPr>
            <a:cxnSpLocks/>
          </p:cNvCxnSpPr>
          <p:nvPr/>
        </p:nvCxnSpPr>
        <p:spPr>
          <a:xfrm>
            <a:off x="1223492" y="3782877"/>
            <a:ext cx="1323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A146F7-BFAF-32DF-D0EE-45E5886FF489}"/>
                  </a:ext>
                </a:extLst>
              </p:cNvPr>
              <p:cNvSpPr txBox="1"/>
              <p:nvPr/>
            </p:nvSpPr>
            <p:spPr>
              <a:xfrm>
                <a:off x="1597126" y="3415077"/>
                <a:ext cx="44225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𝒐𝒖𝒕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A146F7-BFAF-32DF-D0EE-45E5886FF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126" y="3415077"/>
                <a:ext cx="442253" cy="338554"/>
              </a:xfrm>
              <a:prstGeom prst="rect">
                <a:avLst/>
              </a:prstGeom>
              <a:blipFill>
                <a:blip r:embed="rId8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6BC3C4-721F-AC23-B204-06FDD565FC92}"/>
                  </a:ext>
                </a:extLst>
              </p:cNvPr>
              <p:cNvSpPr txBox="1"/>
              <p:nvPr/>
            </p:nvSpPr>
            <p:spPr>
              <a:xfrm>
                <a:off x="6989214" y="3908518"/>
                <a:ext cx="39477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ko-KR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0, 1, 0, 0</m:t>
                    </m:r>
                    <m: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0, 0, 0, 0</m:t>
                    </m:r>
                    <m: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ko-KR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ko-K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0, 0, 0.5, 0.5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0.5, 0, 0.5, 0</m:t>
                      </m:r>
                      <m:r>
                        <a:rPr lang="en-US" altLang="ko-KR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6BC3C4-721F-AC23-B204-06FDD565F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214" y="3908518"/>
                <a:ext cx="3947721" cy="923330"/>
              </a:xfrm>
              <a:prstGeom prst="rect">
                <a:avLst/>
              </a:prstGeom>
              <a:blipFill>
                <a:blip r:embed="rId9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DB63C9-A4A3-1452-6A67-00C4F87F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44039"/>
              </p:ext>
            </p:extLst>
          </p:nvPr>
        </p:nvGraphicFramePr>
        <p:xfrm>
          <a:off x="3143672" y="3782877"/>
          <a:ext cx="1779785" cy="17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957">
                  <a:extLst>
                    <a:ext uri="{9D8B030D-6E8A-4147-A177-3AD203B41FA5}">
                      <a16:colId xmlns:a16="http://schemas.microsoft.com/office/drawing/2014/main" val="4237709984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3871824792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3608200206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4169135531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1808950261"/>
                    </a:ext>
                  </a:extLst>
                </a:gridCol>
              </a:tblGrid>
              <a:tr h="35595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239825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75366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30142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31736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475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8EBA72-66DF-8A9C-4C80-BF3834A3B45C}"/>
                  </a:ext>
                </a:extLst>
              </p:cNvPr>
              <p:cNvSpPr txBox="1"/>
              <p:nvPr/>
            </p:nvSpPr>
            <p:spPr>
              <a:xfrm>
                <a:off x="3935760" y="5678296"/>
                <a:ext cx="509776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8EBA72-66DF-8A9C-4C80-BF3834A3B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5678296"/>
                <a:ext cx="509776" cy="3429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BF7E946-BA2F-36CA-E47C-B886A2B3B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342652"/>
              </p:ext>
            </p:extLst>
          </p:nvPr>
        </p:nvGraphicFramePr>
        <p:xfrm>
          <a:off x="5423008" y="3725964"/>
          <a:ext cx="1067871" cy="10678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957">
                  <a:extLst>
                    <a:ext uri="{9D8B030D-6E8A-4147-A177-3AD203B41FA5}">
                      <a16:colId xmlns:a16="http://schemas.microsoft.com/office/drawing/2014/main" val="4237709984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3871824792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val="3608200206"/>
                    </a:ext>
                  </a:extLst>
                </a:gridCol>
              </a:tblGrid>
              <a:tr h="35595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239825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75366"/>
                  </a:ext>
                </a:extLst>
              </a:tr>
              <a:tr h="35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301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909E08-4F28-CF14-AA8C-FAC879B89761}"/>
                  </a:ext>
                </a:extLst>
              </p:cNvPr>
              <p:cNvSpPr txBox="1"/>
              <p:nvPr/>
            </p:nvSpPr>
            <p:spPr>
              <a:xfrm>
                <a:off x="5946264" y="4869160"/>
                <a:ext cx="509776" cy="369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909E08-4F28-CF14-AA8C-FAC879B89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64" y="4869160"/>
                <a:ext cx="509776" cy="3697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>
            <a:extLst>
              <a:ext uri="{FF2B5EF4-FFF2-40B4-BE49-F238E27FC236}">
                <a16:creationId xmlns:a16="http://schemas.microsoft.com/office/drawing/2014/main" id="{CB8AA34A-6D6C-BD6B-1E23-838AE3E7D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7240" y="5615411"/>
            <a:ext cx="6179752" cy="5498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05D1A6DA-C4B9-F7E9-9AD0-11EE0577D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GGNN &amp; GGSNN (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Li et al, 2016)</a:t>
                </a:r>
              </a:p>
              <a:p>
                <a:pPr lvl="1" algn="just"/>
                <a:r>
                  <a:rPr lang="en-US" altLang="ko-KR" dirty="0">
                    <a:solidFill>
                      <a:srgbClr val="000000"/>
                    </a:solidFill>
                  </a:rPr>
                  <a:t>GGNN </a:t>
                </a:r>
                <a:r>
                  <a:rPr lang="ko-KR" altLang="en-US" dirty="0">
                    <a:solidFill>
                      <a:srgbClr val="000000"/>
                    </a:solidFill>
                  </a:rPr>
                  <a:t>논문의 부분행렬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05D1A6DA-C4B9-F7E9-9AD0-11EE0577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  <a:blipFill>
                <a:blip r:embed="rId13"/>
                <a:stretch>
                  <a:fillRect t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7517DAC9-6D39-E038-BEAE-584D3FD74F29}"/>
              </a:ext>
            </a:extLst>
          </p:cNvPr>
          <p:cNvSpPr/>
          <p:nvPr/>
        </p:nvSpPr>
        <p:spPr>
          <a:xfrm>
            <a:off x="2279576" y="2958852"/>
            <a:ext cx="442253" cy="442253"/>
          </a:xfrm>
          <a:prstGeom prst="ellipse">
            <a:avLst/>
          </a:prstGeom>
          <a:solidFill>
            <a:schemeClr val="accent2">
              <a:alpha val="32000"/>
            </a:schemeClr>
          </a:solidFill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2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D6EA4-F318-8D71-FAB4-639019576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DFB1DC3-FD00-DC82-9913-10B923FC59D3}"/>
              </a:ext>
            </a:extLst>
          </p:cNvPr>
          <p:cNvSpPr txBox="1">
            <a:spLocks/>
          </p:cNvSpPr>
          <p:nvPr/>
        </p:nvSpPr>
        <p:spPr>
          <a:xfrm>
            <a:off x="560187" y="1090151"/>
            <a:ext cx="11103252" cy="55302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ko-KR" altLang="en-US" b="1" dirty="0"/>
              <a:t>목적 </a:t>
            </a:r>
            <a:r>
              <a:rPr lang="en-US" altLang="ko-KR" b="1" dirty="0"/>
              <a:t>: </a:t>
            </a:r>
          </a:p>
          <a:p>
            <a:pPr marL="452438" indent="-342900" fontAlgn="auto">
              <a:spcAft>
                <a:spcPts val="0"/>
              </a:spcAft>
            </a:pPr>
            <a:r>
              <a:rPr lang="en-US" altLang="ko-KR" b="1" dirty="0" err="1"/>
              <a:t>PyG</a:t>
            </a:r>
            <a:r>
              <a:rPr lang="ko-KR" altLang="en-US" b="1" dirty="0"/>
              <a:t>에서 제공하는 </a:t>
            </a:r>
            <a:r>
              <a:rPr lang="en-US" altLang="ko-KR" b="1" dirty="0"/>
              <a:t>GGNN</a:t>
            </a:r>
            <a:r>
              <a:rPr lang="ko-KR" altLang="en-US" b="1" dirty="0"/>
              <a:t>을 사용</a:t>
            </a:r>
            <a:endParaRPr lang="en-US" altLang="ko-KR" b="1" dirty="0"/>
          </a:p>
          <a:p>
            <a:pPr marL="452438" indent="-342900" fontAlgn="auto">
              <a:spcAft>
                <a:spcPts val="0"/>
              </a:spcAft>
            </a:pPr>
            <a:r>
              <a:rPr lang="en-US" altLang="ko-KR" b="1" dirty="0"/>
              <a:t>7</a:t>
            </a:r>
            <a:r>
              <a:rPr lang="ko-KR" altLang="en-US" b="1" dirty="0"/>
              <a:t>개의 노드</a:t>
            </a:r>
            <a:r>
              <a:rPr lang="en-US" altLang="ko-KR" b="1" dirty="0"/>
              <a:t> </a:t>
            </a:r>
            <a:r>
              <a:rPr lang="ko-KR" altLang="en-US" b="1" dirty="0"/>
              <a:t>클래스를 분류 </a:t>
            </a:r>
            <a:r>
              <a:rPr lang="en-US" altLang="ko-KR" b="1" dirty="0"/>
              <a:t>(</a:t>
            </a:r>
            <a:r>
              <a:rPr lang="ko-KR" altLang="en-US" b="1" dirty="0"/>
              <a:t>논문 분류</a:t>
            </a:r>
            <a:r>
              <a:rPr lang="en-US" altLang="ko-KR" b="1" dirty="0"/>
              <a:t>)</a:t>
            </a:r>
          </a:p>
          <a:p>
            <a:pPr marL="452438" indent="-342900" fontAlgn="auto">
              <a:spcAft>
                <a:spcPts val="0"/>
              </a:spcAft>
            </a:pPr>
            <a:r>
              <a:rPr lang="en-US" altLang="ko-KR" b="1" dirty="0"/>
              <a:t>2,708</a:t>
            </a:r>
            <a:r>
              <a:rPr lang="ko-KR" altLang="en-US" b="1" dirty="0"/>
              <a:t>개 노드 중 </a:t>
            </a:r>
            <a:r>
              <a:rPr lang="en-US" altLang="ko-KR" b="1" dirty="0"/>
              <a:t>train 140, </a:t>
            </a:r>
            <a:r>
              <a:rPr lang="en-US" altLang="ko-KR" b="1" dirty="0" err="1"/>
              <a:t>val</a:t>
            </a:r>
            <a:r>
              <a:rPr lang="en-US" altLang="ko-KR" b="1" dirty="0"/>
              <a:t> 500, test 1000</a:t>
            </a:r>
            <a:r>
              <a:rPr lang="ko-KR" altLang="en-US" b="1" dirty="0"/>
              <a:t>개로 나누어져 있으며</a:t>
            </a:r>
            <a:r>
              <a:rPr lang="en-US" altLang="ko-KR" b="1" dirty="0"/>
              <a:t>, 1068</a:t>
            </a:r>
            <a:r>
              <a:rPr lang="ko-KR" altLang="en-US" b="1" dirty="0"/>
              <a:t>개 노드는 사용</a:t>
            </a:r>
            <a:r>
              <a:rPr lang="en-US" altLang="ko-KR" b="1" dirty="0"/>
              <a:t>X</a:t>
            </a:r>
          </a:p>
          <a:p>
            <a:pPr marL="452438" indent="-342900" fontAlgn="auto">
              <a:spcAft>
                <a:spcPts val="0"/>
              </a:spcAft>
            </a:pPr>
            <a:r>
              <a:rPr lang="en-US" altLang="ko-KR" b="1" dirty="0"/>
              <a:t>train set</a:t>
            </a:r>
            <a:r>
              <a:rPr lang="ko-KR" altLang="en-US" b="1" dirty="0"/>
              <a:t>에 대한 정답</a:t>
            </a:r>
            <a:r>
              <a:rPr lang="en-US" altLang="ko-KR" b="1" dirty="0"/>
              <a:t>(y, class)</a:t>
            </a:r>
            <a:r>
              <a:rPr lang="ko-KR" altLang="en-US" b="1" dirty="0"/>
              <a:t>을 주고 반지도 학습을 수행</a:t>
            </a:r>
            <a:endParaRPr lang="en-US" altLang="ko-KR" b="1" dirty="0"/>
          </a:p>
          <a:p>
            <a:pPr marL="452438" indent="-342900" fontAlgn="auto">
              <a:spcAft>
                <a:spcPts val="0"/>
              </a:spcAft>
            </a:pPr>
            <a:r>
              <a:rPr lang="en-US" altLang="ko-KR" b="1" dirty="0" err="1"/>
              <a:t>val</a:t>
            </a:r>
            <a:r>
              <a:rPr lang="ko-KR" altLang="en-US" b="1" dirty="0"/>
              <a:t>과 </a:t>
            </a:r>
            <a:r>
              <a:rPr lang="en-US" altLang="ko-KR" b="1" dirty="0"/>
              <a:t>test set</a:t>
            </a:r>
            <a:r>
              <a:rPr lang="ko-KR" altLang="en-US" b="1" dirty="0"/>
              <a:t>에 대한 모델의 예측</a:t>
            </a:r>
            <a:r>
              <a:rPr lang="en-US" altLang="ko-KR" b="1" dirty="0"/>
              <a:t>(</a:t>
            </a:r>
            <a:r>
              <a:rPr lang="ko-KR" altLang="en-US" b="1" dirty="0"/>
              <a:t>클래스 분류</a:t>
            </a:r>
            <a:r>
              <a:rPr lang="en-US" altLang="ko-KR" b="1" dirty="0"/>
              <a:t>)</a:t>
            </a:r>
            <a:r>
              <a:rPr lang="ko-KR" altLang="en-US" b="1" dirty="0"/>
              <a:t> 정확도를 측정</a:t>
            </a:r>
            <a:endParaRPr lang="en-US" altLang="ko-KR" b="1" dirty="0"/>
          </a:p>
          <a:p>
            <a:pPr marL="109728" indent="0" fontAlgn="auto">
              <a:spcAft>
                <a:spcPts val="0"/>
              </a:spcAft>
              <a:buNone/>
            </a:pPr>
            <a:endParaRPr lang="en-US" altLang="ko-KR" sz="700" b="1" dirty="0"/>
          </a:p>
          <a:p>
            <a:pPr marL="109728" indent="0" fontAlgn="auto">
              <a:spcAft>
                <a:spcPts val="0"/>
              </a:spcAft>
              <a:buNone/>
            </a:pPr>
            <a:r>
              <a:rPr lang="ko-KR" altLang="en-US" b="1" dirty="0"/>
              <a:t>순서</a:t>
            </a:r>
            <a:r>
              <a:rPr lang="en-US" altLang="ko-KR" b="1" dirty="0"/>
              <a:t>:</a:t>
            </a:r>
          </a:p>
          <a:p>
            <a:pPr marL="452438" indent="-342900" fontAlgn="auto">
              <a:spcAft>
                <a:spcPts val="0"/>
              </a:spcAft>
            </a:pPr>
            <a:r>
              <a:rPr lang="en-US" altLang="ko-KR" b="1" dirty="0"/>
              <a:t>1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패키지 및 데이터셋 로드</a:t>
            </a:r>
            <a:endParaRPr lang="en-US" altLang="ko-KR" b="1" dirty="0"/>
          </a:p>
          <a:p>
            <a:pPr marL="452438" indent="-342900" fontAlgn="auto">
              <a:spcAft>
                <a:spcPts val="0"/>
              </a:spcAft>
            </a:pPr>
            <a:r>
              <a:rPr lang="en-US" altLang="ko-KR" b="1" dirty="0"/>
              <a:t>2</a:t>
            </a:r>
            <a:r>
              <a:rPr lang="ko-KR" altLang="en-US" b="1" dirty="0"/>
              <a:t>단계 </a:t>
            </a:r>
            <a:r>
              <a:rPr lang="en-US" altLang="ko-KR" b="1" dirty="0"/>
              <a:t>: NN </a:t>
            </a:r>
            <a:r>
              <a:rPr lang="ko-KR" altLang="en-US" b="1" dirty="0"/>
              <a:t>정의</a:t>
            </a:r>
            <a:endParaRPr lang="en-US" altLang="ko-KR" b="1" dirty="0"/>
          </a:p>
          <a:p>
            <a:pPr marL="452438" indent="-342900" fontAlgn="auto">
              <a:spcAft>
                <a:spcPts val="0"/>
              </a:spcAft>
            </a:pPr>
            <a:r>
              <a:rPr lang="en-US" altLang="ko-KR" b="1" dirty="0"/>
              <a:t>3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모델 학습 및 평가 함수 정의</a:t>
            </a:r>
            <a:endParaRPr lang="en-US" altLang="ko-KR" b="1" dirty="0"/>
          </a:p>
          <a:p>
            <a:pPr marL="452438" indent="-342900" fontAlgn="auto">
              <a:spcAft>
                <a:spcPts val="0"/>
              </a:spcAft>
            </a:pPr>
            <a:r>
              <a:rPr lang="en-US" altLang="ko-KR" b="1" dirty="0"/>
              <a:t>4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모델 평가</a:t>
            </a:r>
            <a:endParaRPr lang="en-US" altLang="ko-KR" b="1" dirty="0"/>
          </a:p>
          <a:p>
            <a:pPr marL="109728" indent="0" fontAlgn="auto">
              <a:spcAft>
                <a:spcPts val="0"/>
              </a:spcAft>
              <a:buNone/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5B028E-977A-8EE6-67A2-15CC0C67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PyG</a:t>
            </a:r>
            <a:r>
              <a:rPr lang="en-US" altLang="ko-KR" dirty="0"/>
              <a:t> Code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C8EB9F-5A02-C8EE-A9F3-71D4A9B5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535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2B5DF-B0D6-35FC-86E3-BD81B811F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35AB25-E849-808D-9206-DA23DDE712D8}"/>
              </a:ext>
            </a:extLst>
          </p:cNvPr>
          <p:cNvSpPr txBox="1">
            <a:spLocks/>
          </p:cNvSpPr>
          <p:nvPr/>
        </p:nvSpPr>
        <p:spPr>
          <a:xfrm>
            <a:off x="560187" y="1090151"/>
            <a:ext cx="11103252" cy="55302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b="1" dirty="0"/>
              <a:t>1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패키지 및 데이터셋 로드 </a:t>
            </a:r>
            <a:r>
              <a:rPr lang="en-US" altLang="ko-KR" b="1" dirty="0"/>
              <a:t>(1/2)</a:t>
            </a:r>
          </a:p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Cora </a:t>
            </a:r>
            <a:r>
              <a:rPr lang="ko-KR" altLang="en-US" sz="1600" dirty="0">
                <a:solidFill>
                  <a:schemeClr val="tx1"/>
                </a:solidFill>
              </a:rPr>
              <a:t>데이터셋은 주로 </a:t>
            </a:r>
            <a:r>
              <a:rPr lang="en-US" altLang="ko-KR" sz="1600" dirty="0">
                <a:solidFill>
                  <a:schemeClr val="tx1"/>
                </a:solidFill>
              </a:rPr>
              <a:t>(semi-supervised) node classification</a:t>
            </a:r>
            <a:r>
              <a:rPr lang="ko-KR" altLang="en-US" sz="1600" dirty="0">
                <a:solidFill>
                  <a:schemeClr val="tx1"/>
                </a:solidFill>
              </a:rPr>
              <a:t>을 위한 데이터셋으로 사용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7ABAB6-C8AA-EBEE-95D7-1A19DC4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PyG</a:t>
            </a:r>
            <a:r>
              <a:rPr lang="en-US" altLang="ko-KR" dirty="0"/>
              <a:t> Code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06383-1B70-A547-7795-65154181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03F3A5-DF0D-9EC2-7A1D-3B27D233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4" y="2006076"/>
            <a:ext cx="4491795" cy="4403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33412-2538-933F-A848-051544F4EE07}"/>
              </a:ext>
            </a:extLst>
          </p:cNvPr>
          <p:cNvSpPr txBox="1"/>
          <p:nvPr/>
        </p:nvSpPr>
        <p:spPr>
          <a:xfrm>
            <a:off x="9037984" y="2090172"/>
            <a:ext cx="27836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└─</a:t>
            </a:r>
            <a:r>
              <a:rPr lang="ko-KR" altLang="en-US" sz="1400" dirty="0" err="1"/>
              <a:t>data</a:t>
            </a:r>
            <a:endParaRPr lang="ko-KR" altLang="en-US" sz="1400" dirty="0"/>
          </a:p>
          <a:p>
            <a:r>
              <a:rPr lang="ko-KR" altLang="en-US" sz="1400" dirty="0"/>
              <a:t>    └─</a:t>
            </a:r>
            <a:r>
              <a:rPr lang="ko-KR" altLang="en-US" sz="1400" dirty="0" err="1"/>
              <a:t>Cora</a:t>
            </a:r>
            <a:endParaRPr lang="ko-KR" altLang="en-US" sz="1400" dirty="0"/>
          </a:p>
          <a:p>
            <a:r>
              <a:rPr lang="ko-KR" altLang="en-US" sz="1400" dirty="0"/>
              <a:t>        ├─</a:t>
            </a:r>
            <a:r>
              <a:rPr lang="ko-KR" altLang="en-US" sz="1400" dirty="0" err="1"/>
              <a:t>processed</a:t>
            </a:r>
            <a:endParaRPr lang="ko-KR" altLang="en-US" sz="1400" dirty="0"/>
          </a:p>
          <a:p>
            <a:r>
              <a:rPr lang="ko-KR" altLang="en-US" sz="1400" dirty="0"/>
              <a:t>        └─</a:t>
            </a:r>
            <a:r>
              <a:rPr lang="ko-KR" altLang="en-US" sz="1400" dirty="0" err="1"/>
              <a:t>raw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ind.cora.allx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ind.cora.ally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ind.cora.graph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ind.cora.test.index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ind.cora.tx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ind.cora.ty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ind.cora.x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ind.cora.y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604649-862F-358B-E54F-71A186A9D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5074806"/>
            <a:ext cx="4293876" cy="1422848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91186C6-6F5C-BE56-99D9-F8605A109A69}"/>
              </a:ext>
            </a:extLst>
          </p:cNvPr>
          <p:cNvSpPr txBox="1">
            <a:spLocks/>
          </p:cNvSpPr>
          <p:nvPr/>
        </p:nvSpPr>
        <p:spPr>
          <a:xfrm>
            <a:off x="5663952" y="2082030"/>
            <a:ext cx="3481627" cy="278713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fontAlgn="auto">
              <a:spcAft>
                <a:spcPts val="0"/>
              </a:spcAft>
            </a:pPr>
            <a:r>
              <a:rPr lang="en-US" altLang="ko-KR" sz="1600" dirty="0">
                <a:solidFill>
                  <a:schemeClr val="tx1"/>
                </a:solidFill>
              </a:rPr>
              <a:t>device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en-US" altLang="ko-KR" sz="1600" dirty="0">
                <a:solidFill>
                  <a:schemeClr val="tx1"/>
                </a:solidFill>
              </a:rPr>
              <a:t>GPU</a:t>
            </a:r>
            <a:r>
              <a:rPr lang="ko-KR" altLang="en-US" sz="1600" dirty="0">
                <a:solidFill>
                  <a:schemeClr val="tx1"/>
                </a:solidFill>
              </a:rPr>
              <a:t>로 설정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lvl="1" indent="-285750" fontAlgn="auto">
              <a:spcAft>
                <a:spcPts val="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작업 경로내 </a:t>
            </a:r>
            <a:r>
              <a:rPr lang="en-US" altLang="ko-KR" sz="1600" dirty="0">
                <a:solidFill>
                  <a:schemeClr val="tx1"/>
                </a:solidFill>
              </a:rPr>
              <a:t>"/data/Cora"</a:t>
            </a:r>
            <a:r>
              <a:rPr lang="ko-KR" altLang="en-US" sz="1600" dirty="0">
                <a:solidFill>
                  <a:schemeClr val="tx1"/>
                </a:solidFill>
              </a:rPr>
              <a:t>에 다운로드됨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lvl="1" indent="-285750" fontAlgn="auto">
              <a:spcAft>
                <a:spcPts val="0"/>
              </a:spcAft>
            </a:pPr>
            <a:r>
              <a:rPr lang="en-US" altLang="ko-KR" sz="1600" dirty="0">
                <a:solidFill>
                  <a:schemeClr val="tx1"/>
                </a:solidFill>
              </a:rPr>
              <a:t>raw</a:t>
            </a:r>
            <a:r>
              <a:rPr lang="ko-KR" altLang="en-US" sz="1600" dirty="0">
                <a:solidFill>
                  <a:schemeClr val="tx1"/>
                </a:solidFill>
              </a:rPr>
              <a:t> 데이터는 </a:t>
            </a:r>
            <a:r>
              <a:rPr lang="en-US" altLang="ko-KR" sz="1600" dirty="0">
                <a:solidFill>
                  <a:schemeClr val="tx1"/>
                </a:solidFill>
              </a:rPr>
              <a:t>bin</a:t>
            </a:r>
            <a:r>
              <a:rPr lang="ko-KR" altLang="en-US" sz="1600" dirty="0">
                <a:solidFill>
                  <a:schemeClr val="tx1"/>
                </a:solidFill>
              </a:rPr>
              <a:t>파일로 구성됨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E1A597-227E-9078-4DF2-9D7B85C83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127" y="3605881"/>
            <a:ext cx="2617525" cy="13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36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E836-EE80-6612-0834-5D232D42B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FD3EE3-4657-4582-4B4E-2AFF54C4E2CD}"/>
              </a:ext>
            </a:extLst>
          </p:cNvPr>
          <p:cNvSpPr txBox="1">
            <a:spLocks/>
          </p:cNvSpPr>
          <p:nvPr/>
        </p:nvSpPr>
        <p:spPr>
          <a:xfrm>
            <a:off x="560187" y="1090151"/>
            <a:ext cx="11103252" cy="55302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b="1" dirty="0"/>
              <a:t>1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패키지 및 데이터셋 로드 </a:t>
            </a:r>
            <a:r>
              <a:rPr lang="en-US" altLang="ko-KR" b="1" dirty="0"/>
              <a:t>(2/2)</a:t>
            </a:r>
            <a:endParaRPr lang="ko-KR" altLang="en-US" b="1" dirty="0"/>
          </a:p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Cora </a:t>
            </a:r>
            <a:r>
              <a:rPr lang="ko-KR" altLang="en-US" sz="1600" dirty="0">
                <a:solidFill>
                  <a:schemeClr val="tx1"/>
                </a:solidFill>
              </a:rPr>
              <a:t>데이터 세트는 </a:t>
            </a:r>
            <a:r>
              <a:rPr lang="en-US" altLang="ko-KR" sz="1600" dirty="0">
                <a:solidFill>
                  <a:schemeClr val="tx1"/>
                </a:solidFill>
              </a:rPr>
              <a:t>7</a:t>
            </a:r>
            <a:r>
              <a:rPr lang="ko-KR" altLang="en-US" sz="1600" dirty="0">
                <a:solidFill>
                  <a:schemeClr val="tx1"/>
                </a:solidFill>
              </a:rPr>
              <a:t>개 클래스 중 하나로 분류된 </a:t>
            </a:r>
            <a:r>
              <a:rPr lang="en-US" altLang="ko-KR" sz="1600" dirty="0">
                <a:solidFill>
                  <a:schemeClr val="tx1"/>
                </a:solidFill>
              </a:rPr>
              <a:t>2,708</a:t>
            </a:r>
            <a:r>
              <a:rPr lang="ko-KR" altLang="en-US" sz="1600" dirty="0">
                <a:solidFill>
                  <a:schemeClr val="tx1"/>
                </a:solidFill>
              </a:rPr>
              <a:t>개의 과학분야 논문들로 구성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FD0C2-3168-2526-905F-B05E2C2D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PyG</a:t>
            </a:r>
            <a:r>
              <a:rPr lang="en-US" altLang="ko-KR" dirty="0"/>
              <a:t> Code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FEE8A-83C7-6C27-B596-0EA12115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9BE540-0493-7BF2-1DAD-2072705DF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4" y="2006076"/>
            <a:ext cx="4211464" cy="4403923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129B89F-015B-40D7-FEEA-5A609ECDC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45921"/>
              </p:ext>
            </p:extLst>
          </p:nvPr>
        </p:nvGraphicFramePr>
        <p:xfrm>
          <a:off x="5553224" y="2016136"/>
          <a:ext cx="6310240" cy="146304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1214769">
                  <a:extLst>
                    <a:ext uri="{9D8B030D-6E8A-4147-A177-3AD203B41FA5}">
                      <a16:colId xmlns:a16="http://schemas.microsoft.com/office/drawing/2014/main" val="1260052512"/>
                    </a:ext>
                  </a:extLst>
                </a:gridCol>
                <a:gridCol w="1049045">
                  <a:extLst>
                    <a:ext uri="{9D8B030D-6E8A-4147-A177-3AD203B41FA5}">
                      <a16:colId xmlns:a16="http://schemas.microsoft.com/office/drawing/2014/main" val="1906639668"/>
                    </a:ext>
                  </a:extLst>
                </a:gridCol>
                <a:gridCol w="4046426">
                  <a:extLst>
                    <a:ext uri="{9D8B030D-6E8A-4147-A177-3AD203B41FA5}">
                      <a16:colId xmlns:a16="http://schemas.microsoft.com/office/drawing/2014/main" val="2399545131"/>
                    </a:ext>
                  </a:extLst>
                </a:gridCol>
              </a:tblGrid>
              <a:tr h="318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Cora</a:t>
                      </a:r>
                    </a:p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</a:rPr>
                        <a:t>동종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10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ko-KR" altLang="en-US" sz="110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</a:rPr>
                        <a:t>학술 인용 그래프</a:t>
                      </a:r>
                    </a:p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Edge(u, v)</a:t>
                      </a:r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</a:rPr>
                        <a:t>는 논문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</a:rPr>
                        <a:t>가 논문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</a:rPr>
                        <a:t>를 인용했다는 것을 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995937"/>
                  </a:ext>
                </a:extLst>
              </a:tr>
              <a:tr h="193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Node</a:t>
                      </a:r>
                      <a:endParaRPr lang="ko-KR" altLang="en-US" sz="110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2,708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논문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64509"/>
                  </a:ext>
                </a:extLst>
              </a:tr>
              <a:tr h="1409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Edge</a:t>
                      </a:r>
                      <a:endParaRPr lang="ko-KR" altLang="en-US" sz="110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5,278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논문간의 인용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569385"/>
                  </a:ext>
                </a:extLst>
              </a:tr>
              <a:tr h="1409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Classes</a:t>
                      </a:r>
                      <a:endParaRPr lang="ko-KR" altLang="en-US" sz="110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논문 분류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(7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개의 클래스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3632886"/>
                  </a:ext>
                </a:extLst>
              </a:tr>
              <a:tr h="1409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Feature</a:t>
                      </a:r>
                      <a:endParaRPr lang="ko-KR" altLang="en-US" sz="110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1,433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1433</a:t>
                      </a:r>
                      <a:r>
                        <a:rPr kumimoji="0"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길이의 사전에 있는 단어가 존재하는지 여부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899561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BA2421C-1C6E-24B4-8DAF-F9348987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40" y="631141"/>
            <a:ext cx="1700696" cy="13091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894823-1561-2681-4ACD-A56771E0C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224" y="3560785"/>
            <a:ext cx="6310240" cy="1386341"/>
          </a:xfrm>
          <a:prstGeom prst="rect">
            <a:avLst/>
          </a:prstGeom>
        </p:spPr>
      </p:pic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ACA4C8D5-B451-47C8-A0A9-25B6E91517EE}"/>
              </a:ext>
            </a:extLst>
          </p:cNvPr>
          <p:cNvSpPr/>
          <p:nvPr/>
        </p:nvSpPr>
        <p:spPr>
          <a:xfrm rot="16200000">
            <a:off x="5723635" y="4813909"/>
            <a:ext cx="162032" cy="50526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E37297BD-7DC4-985D-3910-3F5FDDBC2C38}"/>
              </a:ext>
            </a:extLst>
          </p:cNvPr>
          <p:cNvSpPr/>
          <p:nvPr/>
        </p:nvSpPr>
        <p:spPr>
          <a:xfrm rot="16200000">
            <a:off x="8425050" y="2659229"/>
            <a:ext cx="162032" cy="480484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19CA0A4B-47A7-C543-ACEB-888B14D22924}"/>
              </a:ext>
            </a:extLst>
          </p:cNvPr>
          <p:cNvSpPr/>
          <p:nvPr/>
        </p:nvSpPr>
        <p:spPr>
          <a:xfrm rot="16200000">
            <a:off x="11312803" y="4648529"/>
            <a:ext cx="162032" cy="82457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955CB5DD-7F38-492D-E37C-CBADBEDE1340}"/>
              </a:ext>
            </a:extLst>
          </p:cNvPr>
          <p:cNvSpPr/>
          <p:nvPr/>
        </p:nvSpPr>
        <p:spPr>
          <a:xfrm>
            <a:off x="5389988" y="3841668"/>
            <a:ext cx="162032" cy="109126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F6D3B3E-1927-F793-77C3-781F14846EEC}"/>
              </a:ext>
            </a:extLst>
          </p:cNvPr>
          <p:cNvSpPr txBox="1">
            <a:spLocks/>
          </p:cNvSpPr>
          <p:nvPr/>
        </p:nvSpPr>
        <p:spPr>
          <a:xfrm rot="16200000">
            <a:off x="4957701" y="4256805"/>
            <a:ext cx="601178" cy="2609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None/>
            </a:pPr>
            <a:r>
              <a:rPr lang="en-US" altLang="ko-KR" sz="1100">
                <a:solidFill>
                  <a:schemeClr val="tx1"/>
                </a:solidFill>
              </a:rPr>
              <a:t>2,708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A386874-7CF6-2269-DC14-A09EE8124788}"/>
              </a:ext>
            </a:extLst>
          </p:cNvPr>
          <p:cNvSpPr txBox="1">
            <a:spLocks/>
          </p:cNvSpPr>
          <p:nvPr/>
        </p:nvSpPr>
        <p:spPr>
          <a:xfrm>
            <a:off x="5535692" y="5188192"/>
            <a:ext cx="601178" cy="260989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tx1"/>
                </a:solidFill>
              </a:rPr>
              <a:t>논문</a:t>
            </a:r>
            <a:r>
              <a:rPr lang="en-US" altLang="ko-KR" sz="1100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95D0892A-E8E7-62B3-7399-C6BE5F0CD5E4}"/>
              </a:ext>
            </a:extLst>
          </p:cNvPr>
          <p:cNvSpPr txBox="1">
            <a:spLocks/>
          </p:cNvSpPr>
          <p:nvPr/>
        </p:nvSpPr>
        <p:spPr>
          <a:xfrm>
            <a:off x="8205476" y="5205011"/>
            <a:ext cx="732123" cy="2609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E7D70F8-2F87-E1BD-587A-00C752E9BE93}"/>
              </a:ext>
            </a:extLst>
          </p:cNvPr>
          <p:cNvSpPr txBox="1">
            <a:spLocks/>
          </p:cNvSpPr>
          <p:nvPr/>
        </p:nvSpPr>
        <p:spPr>
          <a:xfrm>
            <a:off x="11063932" y="5190085"/>
            <a:ext cx="732123" cy="2609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tx1"/>
                </a:solidFill>
              </a:rPr>
              <a:t>Classes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C739175-6DFA-B761-3DDA-3D5601CC25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5"/>
          <a:stretch/>
        </p:blipFill>
        <p:spPr>
          <a:xfrm>
            <a:off x="5528534" y="5421439"/>
            <a:ext cx="3818888" cy="129565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97B2883-022D-77A7-E8B6-FADC0DD5C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3025" y="5633806"/>
            <a:ext cx="1345052" cy="5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39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EF9D4-9002-6318-C7F6-ACB4ECE0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4226218D-68CF-75DB-A163-E0FC5D2F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87" y="2687072"/>
            <a:ext cx="5837806" cy="3709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7F3D612D-001B-1485-EA81-B34069156D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9728" indent="0" fontAlgn="auto">
                  <a:spcAft>
                    <a:spcPts val="0"/>
                  </a:spcAft>
                  <a:buNone/>
                </a:pPr>
                <a:r>
                  <a:rPr lang="en-US" altLang="ko-KR" b="1" dirty="0"/>
                  <a:t>2</a:t>
                </a:r>
                <a:r>
                  <a:rPr lang="ko-KR" altLang="en-US" b="1" dirty="0"/>
                  <a:t>단계 </a:t>
                </a:r>
                <a:r>
                  <a:rPr lang="en-US" altLang="ko-KR" b="1" dirty="0"/>
                  <a:t>: NN </a:t>
                </a:r>
                <a:r>
                  <a:rPr lang="ko-KR" altLang="en-US" b="1" dirty="0"/>
                  <a:t>정의</a:t>
                </a:r>
              </a:p>
              <a:p>
                <a:pPr marL="109728" indent="0" fontAlgn="auto">
                  <a:spcAft>
                    <a:spcPts val="0"/>
                  </a:spcAft>
                  <a:buNone/>
                </a:pPr>
                <a:r>
                  <a:rPr lang="en-US" altLang="ko-KR" sz="1600" dirty="0" err="1">
                    <a:solidFill>
                      <a:schemeClr val="tx1"/>
                    </a:solidFill>
                  </a:rPr>
                  <a:t>PyG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에서 제공하는 메소드를 통해 클래스를 구현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marL="109728" indent="0" fontAlgn="auto">
                  <a:spcAft>
                    <a:spcPts val="0"/>
                  </a:spcAft>
                  <a:buNone/>
                </a:pPr>
                <a:r>
                  <a:rPr lang="en-US" altLang="ko-KR" sz="1600" dirty="0"/>
                  <a:t>Transition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ko-KR" altLang="en-US" sz="1600" dirty="0"/>
                  <a:t> → </a:t>
                </a:r>
                <a:r>
                  <a:rPr lang="en-US" altLang="ko-KR" sz="1600" dirty="0" err="1"/>
                  <a:t>GatedGraphConv</a:t>
                </a:r>
                <a:r>
                  <a:rPr lang="en-US" altLang="ko-KR" sz="1600" dirty="0"/>
                  <a:t> </a:t>
                </a:r>
              </a:p>
              <a:p>
                <a:pPr marL="109728" indent="0" fontAlgn="auto">
                  <a:spcAft>
                    <a:spcPts val="0"/>
                  </a:spcAft>
                  <a:buNone/>
                </a:pPr>
                <a:r>
                  <a:rPr lang="en-US" altLang="ko-KR" sz="1600" dirty="0"/>
                  <a:t>Output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6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6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/>
                  <a:t>→ </a:t>
                </a:r>
                <a:r>
                  <a:rPr lang="en-US" altLang="ko-KR" sz="1600" dirty="0"/>
                  <a:t>Softmax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marL="109728" indent="0" fontAlgn="auto">
                  <a:spcAft>
                    <a:spcPts val="0"/>
                  </a:spcAft>
                  <a:buNone/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7F3D612D-001B-1485-EA81-B34069156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  <a:blipFill>
                <a:blip r:embed="rId4"/>
                <a:stretch>
                  <a:fillRect t="-6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50133549-9270-5310-8A61-C155FDF5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PyG</a:t>
            </a:r>
            <a:r>
              <a:rPr lang="en-US" altLang="ko-KR" dirty="0"/>
              <a:t> Code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52020D-8A50-EAFB-7C02-EB141002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7640A9-B4AE-2E49-6701-971EE7799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28" y="982159"/>
            <a:ext cx="3888432" cy="20085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F9CF13-2BC4-FEFB-AD2F-B11B0690732C}"/>
              </a:ext>
            </a:extLst>
          </p:cNvPr>
          <p:cNvSpPr txBox="1"/>
          <p:nvPr/>
        </p:nvSpPr>
        <p:spPr>
          <a:xfrm>
            <a:off x="6924728" y="3032135"/>
            <a:ext cx="49597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Gated Graph Sequence Neural Networks </a:t>
            </a:r>
            <a:r>
              <a:rPr lang="ko-KR" altLang="en-US" sz="1600" dirty="0">
                <a:latin typeface="+mj-ea"/>
                <a:ea typeface="+mj-ea"/>
              </a:rPr>
              <a:t>논문에서는 </a:t>
            </a:r>
            <a:r>
              <a:rPr lang="en-US" altLang="ko-KR" sz="1600" dirty="0">
                <a:latin typeface="+mj-ea"/>
                <a:ea typeface="+mj-ea"/>
              </a:rPr>
              <a:t>"Conv"</a:t>
            </a:r>
            <a:r>
              <a:rPr lang="ko-KR" altLang="en-US" sz="1600" dirty="0">
                <a:latin typeface="+mj-ea"/>
                <a:ea typeface="+mj-ea"/>
              </a:rPr>
              <a:t>라는 용어를 사용하지 않았지만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en-US" altLang="ko-KR" sz="1600" dirty="0" err="1">
                <a:latin typeface="+mj-ea"/>
                <a:ea typeface="+mj-ea"/>
              </a:rPr>
              <a:t>PyG</a:t>
            </a:r>
            <a:r>
              <a:rPr lang="ko-KR" altLang="en-US" sz="1600" dirty="0">
                <a:latin typeface="+mj-ea"/>
                <a:ea typeface="+mj-ea"/>
              </a:rPr>
              <a:t>는 메시지 </a:t>
            </a:r>
            <a:r>
              <a:rPr lang="ko-KR" altLang="en-US" sz="1600" dirty="0" err="1">
                <a:latin typeface="+mj-ea"/>
                <a:ea typeface="+mj-ea"/>
              </a:rPr>
              <a:t>패싱</a:t>
            </a:r>
            <a:r>
              <a:rPr lang="ko-KR" altLang="en-US" sz="1600" dirty="0">
                <a:latin typeface="+mj-ea"/>
                <a:ea typeface="+mj-ea"/>
              </a:rPr>
              <a:t> 기반 그래프 연산을 모두 </a:t>
            </a:r>
            <a:r>
              <a:rPr lang="en-US" altLang="ko-KR" sz="1600" dirty="0">
                <a:latin typeface="+mj-ea"/>
                <a:ea typeface="+mj-ea"/>
              </a:rPr>
              <a:t>Conv </a:t>
            </a:r>
            <a:r>
              <a:rPr lang="ko-KR" altLang="en-US" sz="1600" dirty="0">
                <a:latin typeface="+mj-ea"/>
                <a:ea typeface="+mj-ea"/>
              </a:rPr>
              <a:t>모듈 안에 넣어 통합 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DE64C-C4D3-1E06-B4D2-2F1E936DAEAA}"/>
              </a:ext>
            </a:extLst>
          </p:cNvPr>
          <p:cNvSpPr txBox="1"/>
          <p:nvPr/>
        </p:nvSpPr>
        <p:spPr>
          <a:xfrm>
            <a:off x="2351584" y="3962689"/>
            <a:ext cx="2215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출력 크기 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= 1,433</a:t>
            </a:r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반복 수 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= 3</a:t>
            </a:r>
            <a:endParaRPr lang="ko-KR" altLang="en-US" sz="11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AC7D9B-FF60-F667-7534-28F346D4BB53}"/>
              </a:ext>
            </a:extLst>
          </p:cNvPr>
          <p:cNvSpPr txBox="1"/>
          <p:nvPr/>
        </p:nvSpPr>
        <p:spPr>
          <a:xfrm>
            <a:off x="2295511" y="4519390"/>
            <a:ext cx="3954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입력 크기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= 1,433</a:t>
            </a:r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히든레이어</a:t>
            </a:r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크기 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= 32</a:t>
            </a:r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출력 크기 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= 7 </a:t>
            </a:r>
            <a:endParaRPr lang="ko-KR" altLang="en-US" sz="11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88F01B0-248E-E85C-E4E4-F66202717A7C}"/>
              </a:ext>
            </a:extLst>
          </p:cNvPr>
          <p:cNvCxnSpPr>
            <a:cxnSpLocks/>
          </p:cNvCxnSpPr>
          <p:nvPr/>
        </p:nvCxnSpPr>
        <p:spPr>
          <a:xfrm>
            <a:off x="4923701" y="2132856"/>
            <a:ext cx="2252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581EC7D-495D-EA7A-D8BE-952576431CFD}"/>
              </a:ext>
            </a:extLst>
          </p:cNvPr>
          <p:cNvGrpSpPr/>
          <p:nvPr/>
        </p:nvGrpSpPr>
        <p:grpSpPr>
          <a:xfrm>
            <a:off x="7733754" y="4498958"/>
            <a:ext cx="3341696" cy="1968611"/>
            <a:chOff x="7616263" y="4149080"/>
            <a:chExt cx="3341696" cy="1968611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E147917-27FB-CC99-5A0D-98FF771D0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68208" y="4156906"/>
              <a:ext cx="2989751" cy="152752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E206DF2-94B4-59FF-FC70-B5839133C182}"/>
                </a:ext>
              </a:extLst>
            </p:cNvPr>
            <p:cNvSpPr txBox="1"/>
            <p:nvPr/>
          </p:nvSpPr>
          <p:spPr>
            <a:xfrm>
              <a:off x="9028980" y="5856081"/>
              <a:ext cx="9220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Class Index</a:t>
              </a:r>
              <a:endParaRPr lang="ko-KR" altLang="en-US" sz="1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1C1566-24FF-41E3-8DC1-029923E45FDE}"/>
                </a:ext>
              </a:extLst>
            </p:cNvPr>
            <p:cNvSpPr txBox="1"/>
            <p:nvPr/>
          </p:nvSpPr>
          <p:spPr>
            <a:xfrm>
              <a:off x="8222150" y="5681099"/>
              <a:ext cx="26843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1     </a:t>
              </a:r>
              <a:r>
                <a:rPr lang="en-US" altLang="ko-KR" sz="7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 2     </a:t>
              </a:r>
              <a:r>
                <a:rPr lang="en-US" altLang="ko-KR" sz="5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 </a:t>
              </a:r>
              <a:r>
                <a:rPr lang="en-US" altLang="ko-KR" sz="1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 3     </a:t>
              </a:r>
              <a:r>
                <a:rPr lang="en-US" altLang="ko-KR" sz="10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altLang="ko-KR" sz="1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4        5        6        7 </a:t>
              </a:r>
              <a:endParaRPr lang="ko-KR" altLang="en-US" sz="1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327D67-BD65-4203-8B74-0D607478DC99}"/>
                </a:ext>
              </a:extLst>
            </p:cNvPr>
            <p:cNvSpPr txBox="1"/>
            <p:nvPr/>
          </p:nvSpPr>
          <p:spPr>
            <a:xfrm>
              <a:off x="7750504" y="4149080"/>
              <a:ext cx="435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56A270-7011-E101-FA19-05A2D9D4CD79}"/>
                </a:ext>
              </a:extLst>
            </p:cNvPr>
            <p:cNvSpPr txBox="1"/>
            <p:nvPr/>
          </p:nvSpPr>
          <p:spPr>
            <a:xfrm>
              <a:off x="7747067" y="5529290"/>
              <a:ext cx="435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altLang="en-US" sz="1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FCAA28-6B5E-1B4C-5ACE-AAF721A0C2A4}"/>
                </a:ext>
              </a:extLst>
            </p:cNvPr>
            <p:cNvSpPr txBox="1"/>
            <p:nvPr/>
          </p:nvSpPr>
          <p:spPr>
            <a:xfrm rot="16200000">
              <a:off x="7269212" y="4789073"/>
              <a:ext cx="9557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Probabilities</a:t>
              </a:r>
              <a:endParaRPr lang="ko-KR" altLang="en-US" sz="1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9A688856-8166-38EE-B173-2814B197250C}"/>
              </a:ext>
            </a:extLst>
          </p:cNvPr>
          <p:cNvCxnSpPr>
            <a:cxnSpLocks/>
            <a:stCxn id="55" idx="2"/>
            <a:endCxn id="49" idx="0"/>
          </p:cNvCxnSpPr>
          <p:nvPr/>
        </p:nvCxnSpPr>
        <p:spPr>
          <a:xfrm rot="5400000" flipH="1" flipV="1">
            <a:off x="5095674" y="2892530"/>
            <a:ext cx="260854" cy="5015306"/>
          </a:xfrm>
          <a:prstGeom prst="curvedConnector4">
            <a:avLst>
              <a:gd name="adj1" fmla="val -87635"/>
              <a:gd name="adj2" fmla="val 59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23D3378-4C4D-D7F0-BA60-02B840D4ED93}"/>
              </a:ext>
            </a:extLst>
          </p:cNvPr>
          <p:cNvSpPr/>
          <p:nvPr/>
        </p:nvSpPr>
        <p:spPr>
          <a:xfrm>
            <a:off x="1458308" y="5337702"/>
            <a:ext cx="2520280" cy="192908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214725-3790-0C24-062C-001BBEFC9D0C}"/>
              </a:ext>
            </a:extLst>
          </p:cNvPr>
          <p:cNvSpPr txBox="1"/>
          <p:nvPr/>
        </p:nvSpPr>
        <p:spPr>
          <a:xfrm>
            <a:off x="2927648" y="4922966"/>
            <a:ext cx="2528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모든 데이터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(train, </a:t>
            </a:r>
            <a:r>
              <a:rPr lang="en-US" altLang="ko-KR" sz="11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val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test)</a:t>
            </a:r>
            <a:r>
              <a:rPr lang="ko-KR" altLang="en-US" sz="11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 주어짐</a:t>
            </a:r>
          </a:p>
        </p:txBody>
      </p:sp>
    </p:spTree>
    <p:extLst>
      <p:ext uri="{BB962C8B-B14F-4D97-AF65-F5344CB8AC3E}">
        <p14:creationId xmlns:p14="http://schemas.microsoft.com/office/powerpoint/2010/main" val="205939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BCC84-4841-5212-1081-624362554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61D91-8969-BBD1-ED8C-FBD1A8DE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337D3-45DB-D458-E27A-AB4274FA7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9728" indent="0">
              <a:buNone/>
            </a:pPr>
            <a:r>
              <a:rPr lang="en-US" altLang="ko-KR" sz="2400" dirty="0"/>
              <a:t>1. GNNs so far (</a:t>
            </a:r>
            <a:r>
              <a:rPr lang="ko-KR" altLang="en-US" sz="2400" dirty="0"/>
              <a:t>지금까지의 </a:t>
            </a:r>
            <a:r>
              <a:rPr lang="en-US" altLang="ko-KR" sz="2400" dirty="0"/>
              <a:t>GNNs)</a:t>
            </a:r>
          </a:p>
          <a:p>
            <a:pPr marL="109728" indent="0">
              <a:buNone/>
            </a:pPr>
            <a:r>
              <a:rPr lang="en-US" altLang="ko-KR" sz="2400" dirty="0"/>
              <a:t>2. Graph Neural Network Model (Rec GNN)</a:t>
            </a:r>
          </a:p>
          <a:p>
            <a:pPr marL="109728" indent="0">
              <a:buNone/>
            </a:pPr>
            <a:r>
              <a:rPr lang="en-US" altLang="ko-KR" sz="2400" dirty="0"/>
              <a:t>3. Gated GNN</a:t>
            </a:r>
          </a:p>
          <a:p>
            <a:pPr marL="109728" indent="0">
              <a:buNone/>
            </a:pPr>
            <a:r>
              <a:rPr lang="en-US" altLang="ko-KR" sz="2400" dirty="0"/>
              <a:t>4. </a:t>
            </a:r>
            <a:r>
              <a:rPr lang="en-US" altLang="ko-KR" sz="2400" dirty="0" err="1"/>
              <a:t>PyG</a:t>
            </a:r>
            <a:r>
              <a:rPr lang="en-US" altLang="ko-KR" sz="2400" dirty="0"/>
              <a:t> Code (GGNN)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AEBE8A-B167-C0CA-8FF8-9F0D7BF6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739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4D8A5-2754-7073-0C1F-F29607439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AF01519-EE2A-0147-66B7-D90B82C62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5" y="1484784"/>
            <a:ext cx="5132126" cy="492355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2C69797-3A82-D7C1-97AE-BD1953DE7E36}"/>
              </a:ext>
            </a:extLst>
          </p:cNvPr>
          <p:cNvSpPr txBox="1">
            <a:spLocks/>
          </p:cNvSpPr>
          <p:nvPr/>
        </p:nvSpPr>
        <p:spPr>
          <a:xfrm>
            <a:off x="581828" y="1090151"/>
            <a:ext cx="11103252" cy="55302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b="1" dirty="0"/>
              <a:t>3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모델 학습 및 평가 함수 정의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051C62-5481-E110-A183-458F309A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PyG</a:t>
            </a:r>
            <a:r>
              <a:rPr lang="en-US" altLang="ko-KR" dirty="0"/>
              <a:t> Code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5B605-0C96-E920-7A47-1EEBB964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18FA3A-083D-ABA0-B00F-1F53CEEF7B9B}"/>
              </a:ext>
            </a:extLst>
          </p:cNvPr>
          <p:cNvCxnSpPr>
            <a:cxnSpLocks/>
          </p:cNvCxnSpPr>
          <p:nvPr/>
        </p:nvCxnSpPr>
        <p:spPr>
          <a:xfrm>
            <a:off x="1447735" y="3163828"/>
            <a:ext cx="310592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51CBD54-36D6-FDAB-EEB2-772B89615108}"/>
              </a:ext>
            </a:extLst>
          </p:cNvPr>
          <p:cNvSpPr txBox="1">
            <a:spLocks/>
          </p:cNvSpPr>
          <p:nvPr/>
        </p:nvSpPr>
        <p:spPr>
          <a:xfrm>
            <a:off x="6269100" y="1484785"/>
            <a:ext cx="5922900" cy="1152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학습 루프를 정의</a:t>
            </a:r>
            <a:endParaRPr lang="en-US" altLang="ko-KR" sz="1600" dirty="0"/>
          </a:p>
          <a:p>
            <a:pPr fontAlgn="auto">
              <a:spcAft>
                <a:spcPts val="0"/>
              </a:spcAft>
            </a:pPr>
            <a:r>
              <a:rPr lang="en-US" altLang="ko-KR" sz="1600" dirty="0">
                <a:solidFill>
                  <a:schemeClr val="tx1"/>
                </a:solidFill>
              </a:rPr>
              <a:t>Cora </a:t>
            </a:r>
            <a:r>
              <a:rPr lang="ko-KR" altLang="en-US" sz="1600" dirty="0">
                <a:solidFill>
                  <a:schemeClr val="tx1"/>
                </a:solidFill>
              </a:rPr>
              <a:t>데이터셋 중 </a:t>
            </a:r>
            <a:r>
              <a:rPr lang="en-US" altLang="ko-KR" sz="1600" dirty="0">
                <a:solidFill>
                  <a:schemeClr val="tx1"/>
                </a:solidFill>
              </a:rPr>
              <a:t>Train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/>
              <a:t>y(Classes)</a:t>
            </a:r>
            <a:r>
              <a:rPr lang="ko-KR" altLang="en-US" sz="1600" dirty="0"/>
              <a:t>를 알려주며 </a:t>
            </a:r>
            <a:r>
              <a:rPr lang="ko-KR" altLang="en-US" sz="1600" dirty="0" err="1"/>
              <a:t>역전파</a:t>
            </a:r>
            <a:endParaRPr lang="en-US" altLang="ko-KR" sz="1600" dirty="0"/>
          </a:p>
          <a:p>
            <a:pPr fontAlgn="auto">
              <a:spcAft>
                <a:spcPts val="0"/>
              </a:spcAft>
            </a:pPr>
            <a:r>
              <a:rPr lang="ko-KR" altLang="en-US" sz="16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6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일부 노드의 정답만 알려주어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semi-supervised </a:t>
            </a:r>
            <a:r>
              <a:rPr lang="ko-KR" altLang="en-US" sz="1600" dirty="0"/>
              <a:t>학습</a:t>
            </a:r>
            <a:endParaRPr lang="en-US" altLang="ko-KR" sz="1600" dirty="0"/>
          </a:p>
          <a:p>
            <a:pPr marL="109728" indent="0" fontAlgn="auto">
              <a:spcAft>
                <a:spcPts val="0"/>
              </a:spcAft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E1B58E81-E88C-18DA-7FEB-54D2796D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717" y="2965298"/>
            <a:ext cx="5291922" cy="28025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F0091E-33A9-059F-B59C-A320C936D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4712" y="2965298"/>
            <a:ext cx="5750878" cy="34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50156 0.0055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7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D7E50-6AE9-EDB7-CD20-93B0B805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F6AFF5B-55B0-DFA0-3162-E8F10BBDC34D}"/>
              </a:ext>
            </a:extLst>
          </p:cNvPr>
          <p:cNvSpPr txBox="1">
            <a:spLocks/>
          </p:cNvSpPr>
          <p:nvPr/>
        </p:nvSpPr>
        <p:spPr>
          <a:xfrm>
            <a:off x="560187" y="1090151"/>
            <a:ext cx="11103252" cy="55302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b="1" dirty="0"/>
              <a:t>4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모델 평가</a:t>
            </a:r>
          </a:p>
          <a:p>
            <a:pPr marL="109728" indent="0" fontAlgn="auto">
              <a:spcAft>
                <a:spcPts val="0"/>
              </a:spcAft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5E447D-E63F-62C5-42F4-701634ED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PyG</a:t>
            </a:r>
            <a:r>
              <a:rPr lang="en-US" altLang="ko-KR" dirty="0"/>
              <a:t> Code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2658D-24DC-1766-1B12-62A35AA4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DF3BA-0EF1-78E8-BA95-E57773BC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5" y="1439786"/>
            <a:ext cx="5528732" cy="49685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3C81F4-41C2-3A7D-6150-642C50A36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59" y="4189639"/>
            <a:ext cx="3500835" cy="25649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BA10E7-BDB1-709C-47E0-5B360F831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945" y="1484784"/>
            <a:ext cx="3472835" cy="2564904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CB9A312-C092-97D5-8699-EC794B0F3AF9}"/>
              </a:ext>
            </a:extLst>
          </p:cNvPr>
          <p:cNvSpPr txBox="1">
            <a:spLocks/>
          </p:cNvSpPr>
          <p:nvPr/>
        </p:nvSpPr>
        <p:spPr>
          <a:xfrm>
            <a:off x="6231208" y="679521"/>
            <a:ext cx="5922900" cy="1152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1600" dirty="0"/>
              <a:t>manifold(t-SNE)</a:t>
            </a:r>
            <a:r>
              <a:rPr lang="ko-KR" altLang="en-US" sz="1600" dirty="0"/>
              <a:t>를 사용해 </a:t>
            </a:r>
            <a:r>
              <a:rPr lang="en-US" altLang="ko-KR" sz="1600" dirty="0"/>
              <a:t>7</a:t>
            </a:r>
            <a:r>
              <a:rPr lang="ko-KR" altLang="en-US" sz="1600" dirty="0"/>
              <a:t>차원의 확률을 </a:t>
            </a:r>
            <a:r>
              <a:rPr lang="en-US" altLang="ko-KR" sz="1600" dirty="0"/>
              <a:t>2</a:t>
            </a:r>
            <a:r>
              <a:rPr lang="ko-KR" altLang="en-US" sz="1600" dirty="0"/>
              <a:t>차원으로 축소</a:t>
            </a:r>
            <a:endParaRPr lang="en-US" altLang="ko-KR" sz="1600" dirty="0"/>
          </a:p>
          <a:p>
            <a:pPr fontAlgn="auto">
              <a:spcAft>
                <a:spcPts val="0"/>
              </a:spcAft>
            </a:pPr>
            <a:r>
              <a:rPr lang="ko-KR" altLang="en-US" sz="1600" dirty="0"/>
              <a:t>실제 </a:t>
            </a:r>
            <a:r>
              <a:rPr lang="en-US" altLang="ko-KR" sz="1600" dirty="0"/>
              <a:t>y</a:t>
            </a:r>
            <a:r>
              <a:rPr lang="ko-KR" altLang="en-US" sz="1600" dirty="0"/>
              <a:t>와 예측 </a:t>
            </a:r>
            <a:r>
              <a:rPr lang="en-US" altLang="ko-KR" sz="1600" dirty="0"/>
              <a:t>pred</a:t>
            </a:r>
            <a:r>
              <a:rPr lang="ko-KR" altLang="en-US" sz="1600" dirty="0"/>
              <a:t>간의 비교 </a:t>
            </a:r>
            <a:r>
              <a:rPr lang="en-US" altLang="ko-KR" sz="1600" dirty="0"/>
              <a:t>plot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8AA780-8D96-3E1A-D7FF-6D3A836C4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4392" y="6506676"/>
            <a:ext cx="1169716" cy="323895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D03430-86B2-D4DF-0B43-63E827E82777}"/>
              </a:ext>
            </a:extLst>
          </p:cNvPr>
          <p:cNvSpPr txBox="1">
            <a:spLocks/>
          </p:cNvSpPr>
          <p:nvPr/>
        </p:nvSpPr>
        <p:spPr>
          <a:xfrm>
            <a:off x="6449789" y="2496339"/>
            <a:ext cx="960117" cy="3428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ko-KR" altLang="en-US" sz="1600" dirty="0"/>
              <a:t>실제 </a:t>
            </a:r>
            <a:r>
              <a:rPr lang="en-US" altLang="ko-KR" sz="1600" dirty="0"/>
              <a:t>y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49389DF-9094-1945-7AC1-6651345071D2}"/>
              </a:ext>
            </a:extLst>
          </p:cNvPr>
          <p:cNvSpPr txBox="1">
            <a:spLocks/>
          </p:cNvSpPr>
          <p:nvPr/>
        </p:nvSpPr>
        <p:spPr>
          <a:xfrm>
            <a:off x="6363621" y="5267282"/>
            <a:ext cx="1379137" cy="3428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ko-KR" altLang="en-US" sz="1600" dirty="0"/>
              <a:t>예측 </a:t>
            </a:r>
            <a:r>
              <a:rPr lang="en-US" altLang="ko-KR" sz="1600" dirty="0"/>
              <a:t>pred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CB0E82-A0F2-DB98-3B4F-80D89BE25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3699" y="1488253"/>
            <a:ext cx="3486943" cy="256143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911FB2-CA0D-964A-2D97-3020B1975B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3699" y="4189639"/>
            <a:ext cx="3444634" cy="2557770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8806BE1-69BF-AA34-3BA1-48142668B693}"/>
              </a:ext>
            </a:extLst>
          </p:cNvPr>
          <p:cNvSpPr txBox="1">
            <a:spLocks/>
          </p:cNvSpPr>
          <p:nvPr/>
        </p:nvSpPr>
        <p:spPr>
          <a:xfrm>
            <a:off x="12374820" y="819471"/>
            <a:ext cx="5922900" cy="1152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노드의 </a:t>
            </a:r>
            <a:r>
              <a:rPr lang="ko-KR" altLang="en-US" sz="1600" dirty="0" err="1">
                <a:solidFill>
                  <a:schemeClr val="tx1"/>
                </a:solidFill>
              </a:rPr>
              <a:t>피쳐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data.x</a:t>
            </a:r>
            <a:r>
              <a:rPr lang="en-US" altLang="ko-KR" sz="1600" dirty="0">
                <a:solidFill>
                  <a:schemeClr val="tx1"/>
                </a:solidFill>
              </a:rPr>
              <a:t>, 1433</a:t>
            </a:r>
            <a:r>
              <a:rPr lang="ko-KR" altLang="en-US" sz="1600" dirty="0">
                <a:solidFill>
                  <a:schemeClr val="tx1"/>
                </a:solidFill>
              </a:rPr>
              <a:t>차원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차원으로 축소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627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A8C4F-66E8-9A50-ACDA-0167ED5F4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498276"/>
            <a:ext cx="11277600" cy="1498676"/>
          </a:xfrm>
        </p:spPr>
        <p:txBody>
          <a:bodyPr>
            <a:normAutofit/>
          </a:bodyPr>
          <a:lstStyle/>
          <a:p>
            <a:r>
              <a:rPr lang="en-US" altLang="ko-KR" dirty="0"/>
              <a:t>Thank you for listening. </a:t>
            </a:r>
            <a:br>
              <a:rPr lang="en-US" altLang="ko-KR" dirty="0"/>
            </a:br>
            <a:r>
              <a:rPr lang="en-US" altLang="ko-KR" dirty="0"/>
              <a:t>Do you have any questions?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68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E9DA1-3C0F-B4A3-612A-A6F02EF0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6D278-FF93-A2FD-D949-53F7082A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ECFAFD-7745-0D1C-5EDB-B816CCB4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BE240D-9D92-73D5-62E3-9E1B88A98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ko-KR" altLang="en-US" b="0" i="0" dirty="0">
                <a:solidFill>
                  <a:srgbClr val="000000"/>
                </a:solidFill>
                <a:effectLst/>
              </a:rPr>
              <a:t>성능평가 결과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@ papers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60C42-AFC6-B03C-B895-CCAB3907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844824"/>
            <a:ext cx="4032448" cy="319114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6E6C1CF-D352-CEC3-B181-5FB6AE142E47}"/>
              </a:ext>
            </a:extLst>
          </p:cNvPr>
          <p:cNvSpPr txBox="1">
            <a:spLocks/>
          </p:cNvSpPr>
          <p:nvPr/>
        </p:nvSpPr>
        <p:spPr>
          <a:xfrm>
            <a:off x="695400" y="1484784"/>
            <a:ext cx="2304256" cy="3454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1600" dirty="0" err="1">
                <a:solidFill>
                  <a:schemeClr val="tx1"/>
                </a:solidFill>
              </a:rPr>
              <a:t>RecGNN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69F1E3C-6F00-93B5-13AB-444F75C15FC6}"/>
              </a:ext>
            </a:extLst>
          </p:cNvPr>
          <p:cNvSpPr txBox="1">
            <a:spLocks/>
          </p:cNvSpPr>
          <p:nvPr/>
        </p:nvSpPr>
        <p:spPr>
          <a:xfrm>
            <a:off x="623392" y="5085184"/>
            <a:ext cx="5735960" cy="141031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노드는 원자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엣지는</a:t>
            </a:r>
            <a:r>
              <a:rPr lang="ko-KR" altLang="en-US" sz="1600" dirty="0">
                <a:solidFill>
                  <a:schemeClr val="tx1"/>
                </a:solidFill>
              </a:rPr>
              <a:t> 화학 결합을 나타냄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노드 </a:t>
            </a:r>
            <a:r>
              <a:rPr lang="ko-KR" altLang="en-US" sz="1600" dirty="0" err="1"/>
              <a:t>피쳐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원자 유형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에너지 상태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화합물의 전역 속성 </a:t>
            </a:r>
            <a:r>
              <a:rPr lang="en-US" altLang="ko-KR" sz="1600" dirty="0">
                <a:solidFill>
                  <a:schemeClr val="tx1"/>
                </a:solidFill>
              </a:rPr>
              <a:t>(AB, C, PS)</a:t>
            </a:r>
          </a:p>
          <a:p>
            <a:pPr fontAlgn="auto">
              <a:spcAft>
                <a:spcPts val="0"/>
              </a:spcAft>
            </a:pPr>
            <a:r>
              <a:rPr lang="ko-KR" altLang="en-US" sz="1600" dirty="0"/>
              <a:t>노드 레이블</a:t>
            </a:r>
            <a:r>
              <a:rPr lang="en-US" altLang="ko-KR" sz="1600" dirty="0"/>
              <a:t>(y) : 1 (</a:t>
            </a:r>
            <a:r>
              <a:rPr lang="ko-KR" altLang="en-US" sz="1600" dirty="0"/>
              <a:t>변이성이 있음</a:t>
            </a:r>
            <a:r>
              <a:rPr lang="en-US" altLang="ko-KR" sz="1600" dirty="0"/>
              <a:t>), 0 (</a:t>
            </a:r>
            <a:r>
              <a:rPr lang="ko-KR" altLang="en-US" sz="1600" dirty="0"/>
              <a:t>변이성이 없음</a:t>
            </a:r>
            <a:r>
              <a:rPr lang="en-US" altLang="ko-KR" sz="1600" dirty="0"/>
              <a:t>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D8FE0D5-403D-FF8E-02B2-35A52857D077}"/>
              </a:ext>
            </a:extLst>
          </p:cNvPr>
          <p:cNvSpPr txBox="1">
            <a:spLocks/>
          </p:cNvSpPr>
          <p:nvPr/>
        </p:nvSpPr>
        <p:spPr>
          <a:xfrm>
            <a:off x="6325855" y="1484784"/>
            <a:ext cx="2304256" cy="3454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1600" dirty="0">
                <a:solidFill>
                  <a:schemeClr val="tx1"/>
                </a:solidFill>
              </a:rPr>
              <a:t>GGNN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6D79E4F-04B1-8D4D-CE25-C999B759A37E}"/>
              </a:ext>
            </a:extLst>
          </p:cNvPr>
          <p:cNvSpPr txBox="1">
            <a:spLocks/>
          </p:cNvSpPr>
          <p:nvPr/>
        </p:nvSpPr>
        <p:spPr>
          <a:xfrm>
            <a:off x="6253847" y="4894618"/>
            <a:ext cx="5735960" cy="160087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시스템의 추론 능력을 평가하기 위해 설계된 벤치마크 데이터셋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노드는 개체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사람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장소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물건 등</a:t>
            </a:r>
            <a:r>
              <a:rPr lang="en-US" altLang="ko-KR" sz="1600" dirty="0">
                <a:solidFill>
                  <a:schemeClr val="tx1"/>
                </a:solidFill>
              </a:rPr>
              <a:t>), </a:t>
            </a:r>
            <a:r>
              <a:rPr lang="ko-KR" altLang="en-US" sz="1600" dirty="0" err="1">
                <a:solidFill>
                  <a:schemeClr val="tx1"/>
                </a:solidFill>
              </a:rPr>
              <a:t>엣지는</a:t>
            </a:r>
            <a:r>
              <a:rPr lang="ko-KR" altLang="en-US" sz="1600" dirty="0">
                <a:solidFill>
                  <a:schemeClr val="tx1"/>
                </a:solidFill>
              </a:rPr>
              <a:t> 노드간 관계를 나타냄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노드 </a:t>
            </a:r>
            <a:r>
              <a:rPr lang="ko-KR" altLang="en-US" sz="1600" dirty="0" err="1"/>
              <a:t>피쳐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초기화 값을 사용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D5E40E-B27E-9F7C-3A7E-79F38618D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697" y="2006281"/>
            <a:ext cx="5101852" cy="130844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017DAAA-1D26-A17B-2B54-442E9FCEFB73}"/>
              </a:ext>
            </a:extLst>
          </p:cNvPr>
          <p:cNvCxnSpPr>
            <a:cxnSpLocks/>
          </p:cNvCxnSpPr>
          <p:nvPr/>
        </p:nvCxnSpPr>
        <p:spPr>
          <a:xfrm flipH="1" flipV="1">
            <a:off x="8622706" y="3196605"/>
            <a:ext cx="65582" cy="53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5D5FAFC-EB63-C81B-4CEE-43A62C2D1EFC}"/>
              </a:ext>
            </a:extLst>
          </p:cNvPr>
          <p:cNvSpPr txBox="1">
            <a:spLocks/>
          </p:cNvSpPr>
          <p:nvPr/>
        </p:nvSpPr>
        <p:spPr>
          <a:xfrm>
            <a:off x="6961588" y="3844677"/>
            <a:ext cx="4320478" cy="519994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ko-KR" altLang="en-US" sz="1600" dirty="0"/>
              <a:t>해당 정확도에 도달하기 위한 </a:t>
            </a:r>
            <a:r>
              <a:rPr lang="en-US" altLang="ko-KR" sz="1600" dirty="0"/>
              <a:t>Train node </a:t>
            </a:r>
            <a:r>
              <a:rPr lang="ko-KR" altLang="en-US" sz="1600" dirty="0"/>
              <a:t>개수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34F0D51-133D-74E4-5ED4-FDE90C67F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327" y="0"/>
            <a:ext cx="4787398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1C396B-A0FC-57CC-2CD2-AF7A2DE0E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3766" y="0"/>
            <a:ext cx="5069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4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2D1B4-B396-C123-38B5-79581A011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F969-D135-5231-519F-35B1E47C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9B97A-95C8-8FB1-3BA6-C047F89A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B85192D-5598-5DAD-2D41-5E19D65D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그래프의 인접행렬</a:t>
            </a:r>
            <a:r>
              <a:rPr lang="en-US" altLang="ko-KR" dirty="0"/>
              <a:t>(A) </a:t>
            </a:r>
            <a:r>
              <a:rPr lang="ko-KR" altLang="en-US" dirty="0"/>
              <a:t>표현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260D8F-EB87-F6E4-05BF-52660744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2" y="6472160"/>
            <a:ext cx="12035050" cy="27626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5D4BB21-4DFE-A681-1283-D4F6AA4BB88B}"/>
              </a:ext>
            </a:extLst>
          </p:cNvPr>
          <p:cNvGraphicFramePr>
            <a:graphicFrameLocks noGrp="1"/>
          </p:cNvGraphicFramePr>
          <p:nvPr/>
        </p:nvGraphicFramePr>
        <p:xfrm>
          <a:off x="608953" y="1484784"/>
          <a:ext cx="10916336" cy="51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8168">
                  <a:extLst>
                    <a:ext uri="{9D8B030D-6E8A-4147-A177-3AD203B41FA5}">
                      <a16:colId xmlns:a16="http://schemas.microsoft.com/office/drawing/2014/main" val="1970672574"/>
                    </a:ext>
                  </a:extLst>
                </a:gridCol>
                <a:gridCol w="5458168">
                  <a:extLst>
                    <a:ext uri="{9D8B030D-6E8A-4147-A177-3AD203B41FA5}">
                      <a16:colId xmlns:a16="http://schemas.microsoft.com/office/drawing/2014/main" val="306510274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간선에 방향이 없는 그래프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방향성 </a:t>
                      </a:r>
                      <a:r>
                        <a:rPr kumimoji="0" lang="en-US" altLang="ko-KR" sz="1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kumimoji="0" lang="ko-KR" altLang="en-US" sz="10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자기참조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66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Undirected Graph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Directed + Self-Loop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4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1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Symmetric(</a:t>
                      </a:r>
                      <a:r>
                        <a:rPr lang="ko-KR" altLang="en-US" sz="1000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대칭</a:t>
                      </a:r>
                      <a:r>
                        <a:rPr lang="en-US" altLang="ko-KR" sz="1000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형태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대각성분으로 표현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394399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314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간선에 방향이 있는 그래프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간선에 가중치가 있는 그래프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3771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Directed Graph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Weighted Graph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104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1" indent="0"/>
                      <a:r>
                        <a:rPr kumimoji="0"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Asymmetric(</a:t>
                      </a:r>
                      <a:r>
                        <a:rPr kumimoji="0"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비대칭</a:t>
                      </a:r>
                      <a:r>
                        <a:rPr kumimoji="0"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kumimoji="0"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 information</a:t>
                      </a:r>
                      <a:r>
                        <a:rPr kumimoji="0"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252221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41925"/>
                  </a:ext>
                </a:extLst>
              </a:tr>
            </a:tbl>
          </a:graphicData>
        </a:graphic>
      </p:graphicFrame>
      <p:pic>
        <p:nvPicPr>
          <p:cNvPr id="12" name="Picture 8">
            <a:extLst>
              <a:ext uri="{FF2B5EF4-FFF2-40B4-BE49-F238E27FC236}">
                <a16:creationId xmlns:a16="http://schemas.microsoft.com/office/drawing/2014/main" id="{F5C7C189-1CDC-1DA1-80D1-883615EC0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1"/>
          <a:stretch/>
        </p:blipFill>
        <p:spPr bwMode="auto">
          <a:xfrm>
            <a:off x="1005097" y="2438193"/>
            <a:ext cx="4176464" cy="14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4FAB704B-8308-0B83-7DC6-6D5711BDE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"/>
          <a:stretch/>
        </p:blipFill>
        <p:spPr bwMode="auto">
          <a:xfrm>
            <a:off x="1132000" y="4994539"/>
            <a:ext cx="4176464" cy="15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A8561A54-5CBD-58AF-D51E-A47B71EB3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082" r="858"/>
          <a:stretch/>
        </p:blipFill>
        <p:spPr bwMode="auto">
          <a:xfrm>
            <a:off x="6809962" y="2430179"/>
            <a:ext cx="4104456" cy="159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986E60FF-20C1-00C4-0C72-111B9E1D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4995658"/>
            <a:ext cx="423623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00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72EF-87F4-9716-C573-776EA058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C2A655-B2F0-7A9D-769E-4EEB3037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4091D71-B891-BCF0-D9A5-08405918D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altLang="ko-KR" dirty="0">
                    <a:solidFill>
                      <a:srgbClr val="000000"/>
                    </a:solidFill>
                  </a:rPr>
                  <a:t>GCN</a:t>
                </a:r>
                <a:r>
                  <a:rPr lang="ko-KR" altLang="en-US" dirty="0">
                    <a:solidFill>
                      <a:srgbClr val="000000"/>
                    </a:solidFill>
                  </a:rPr>
                  <a:t>에서 </a:t>
                </a:r>
                <a:r>
                  <a:rPr lang="en-US" altLang="ko-KR" dirty="0">
                    <a:solidFill>
                      <a:srgbClr val="000000"/>
                    </a:solidFill>
                  </a:rPr>
                  <a:t>Layer</a:t>
                </a:r>
                <a:r>
                  <a:rPr lang="ko-KR" altLang="en-US" dirty="0">
                    <a:solidFill>
                      <a:srgbClr val="000000"/>
                    </a:solidFill>
                  </a:rPr>
                  <a:t>의 수는 </a:t>
                </a:r>
                <a:r>
                  <a:rPr lang="en-US" altLang="ko-KR" dirty="0">
                    <a:solidFill>
                      <a:srgbClr val="000000"/>
                    </a:solidFill>
                  </a:rPr>
                  <a:t>hop</a:t>
                </a:r>
                <a:r>
                  <a:rPr lang="ko-KR" altLang="en-US" dirty="0">
                    <a:solidFill>
                      <a:srgbClr val="000000"/>
                    </a:solidFill>
                  </a:rPr>
                  <a:t>수를 의미한다</a:t>
                </a:r>
                <a:r>
                  <a:rPr lang="en-US" altLang="ko-KR" dirty="0">
                    <a:solidFill>
                      <a:srgbClr val="000000"/>
                    </a:solidFill>
                  </a:rPr>
                  <a:t>?</a:t>
                </a:r>
              </a:p>
              <a:p>
                <a:pPr algn="just"/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Aggregat</a:t>
                </a:r>
                <a:r>
                  <a:rPr lang="en-US" altLang="ko-KR" dirty="0">
                    <a:solidFill>
                      <a:srgbClr val="000000"/>
                    </a:solidFill>
                  </a:rPr>
                  <a:t>ion(</a:t>
                </a:r>
                <a:r>
                  <a:rPr lang="ko-KR" altLang="en-US" dirty="0">
                    <a:solidFill>
                      <a:srgbClr val="000000"/>
                    </a:solidFill>
                  </a:rPr>
                  <a:t>방법</a:t>
                </a:r>
                <a:r>
                  <a:rPr lang="en-US" altLang="ko-KR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</a:rPr>
                  <a:t> Smoothing(</a:t>
                </a:r>
                <a:r>
                  <a:rPr lang="ko-KR" altLang="en-US" dirty="0">
                    <a:solidFill>
                      <a:srgbClr val="000000"/>
                    </a:solidFill>
                  </a:rPr>
                  <a:t>목적</a:t>
                </a:r>
                <a:r>
                  <a:rPr lang="en-US" altLang="ko-KR" dirty="0">
                    <a:solidFill>
                      <a:srgbClr val="000000"/>
                    </a:solidFill>
                  </a:rPr>
                  <a:t>)?</a:t>
                </a:r>
              </a:p>
              <a:p>
                <a:pPr lvl="1" algn="just"/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</a:rPr>
                  <a:t>과도한 </a:t>
                </a:r>
                <a:r>
                  <a:rPr lang="ko-KR" altLang="en-US" sz="1600" b="0" i="0" dirty="0" err="1">
                    <a:solidFill>
                      <a:srgbClr val="000000"/>
                    </a:solidFill>
                    <a:effectLst/>
                  </a:rPr>
                  <a:t>스무딩</a:t>
                </a:r>
                <a:r>
                  <a:rPr lang="en-US" altLang="ko-KR" sz="1600" dirty="0">
                    <a:solidFill>
                      <a:srgbClr val="000000"/>
                    </a:solidFill>
                  </a:rPr>
                  <a:t>?</a:t>
                </a:r>
                <a:r>
                  <a:rPr lang="ko-KR" altLang="en-US" sz="1600" dirty="0">
                    <a:solidFill>
                      <a:srgbClr val="000000"/>
                    </a:solidFill>
                  </a:rPr>
                  <a:t> ─ </a:t>
                </a:r>
                <a:r>
                  <a:rPr lang="en-US" altLang="ko-KR" sz="1600" dirty="0">
                    <a:solidFill>
                      <a:srgbClr val="000000"/>
                    </a:solidFill>
                  </a:rPr>
                  <a:t>&gt;</a:t>
                </a:r>
                <a:r>
                  <a:rPr lang="ko-KR" altLang="en-US" sz="1600" dirty="0">
                    <a:solidFill>
                      <a:srgbClr val="000000"/>
                    </a:solidFill>
                  </a:rPr>
                  <a:t> 노드 자기 자신의 특성이 희미해짐</a:t>
                </a:r>
                <a:endParaRPr lang="en-US" altLang="ko-KR" sz="1600" dirty="0">
                  <a:solidFill>
                    <a:srgbClr val="000000"/>
                  </a:solidFill>
                </a:endParaRPr>
              </a:p>
              <a:p>
                <a:pPr marL="293112" lvl="1" indent="0" algn="just">
                  <a:buNone/>
                </a:pPr>
                <a:r>
                  <a:rPr lang="en-US" altLang="ko-KR" sz="1600" dirty="0">
                    <a:solidFill>
                      <a:srgbClr val="000000"/>
                    </a:solidFill>
                  </a:rPr>
                  <a:t>                              </a:t>
                </a:r>
                <a:r>
                  <a:rPr lang="ko-KR" altLang="en-US" sz="1600" dirty="0">
                    <a:solidFill>
                      <a:srgbClr val="000000"/>
                    </a:solidFill>
                  </a:rPr>
                  <a:t>└</a:t>
                </a:r>
                <a:r>
                  <a:rPr lang="en-US" altLang="ko-KR" sz="1600" dirty="0">
                    <a:solidFill>
                      <a:srgbClr val="000000"/>
                    </a:solidFill>
                  </a:rPr>
                  <a:t>&gt; </a:t>
                </a:r>
                <a:r>
                  <a:rPr lang="ko-KR" altLang="en-US" sz="1600" dirty="0">
                    <a:solidFill>
                      <a:srgbClr val="000000"/>
                    </a:solidFill>
                  </a:rPr>
                  <a:t>이웃폭발</a:t>
                </a:r>
                <a:r>
                  <a:rPr lang="en-US" altLang="ko-KR" sz="1600" dirty="0">
                    <a:solidFill>
                      <a:srgbClr val="000000"/>
                    </a:solidFill>
                  </a:rPr>
                  <a:t>, </a:t>
                </a:r>
                <a:r>
                  <a:rPr lang="ko-KR" altLang="en-US" sz="1600" dirty="0">
                    <a:solidFill>
                      <a:srgbClr val="000000"/>
                    </a:solidFill>
                  </a:rPr>
                  <a:t>계산 복잡성으로 깊은 메시지전달</a:t>
                </a:r>
                <a:r>
                  <a:rPr lang="en-US" altLang="ko-KR" sz="1600" dirty="0">
                    <a:solidFill>
                      <a:srgbClr val="000000"/>
                    </a:solidFill>
                  </a:rPr>
                  <a:t> X</a:t>
                </a:r>
              </a:p>
              <a:p>
                <a:pPr lvl="1" algn="just"/>
                <a:r>
                  <a:rPr lang="ko-KR" altLang="en-US" sz="1600" dirty="0">
                    <a:solidFill>
                      <a:srgbClr val="000000"/>
                    </a:solidFill>
                  </a:rPr>
                  <a:t>그렇기에 최대 </a:t>
                </a:r>
                <a:r>
                  <a:rPr lang="en-US" altLang="ko-KR" sz="1600" dirty="0">
                    <a:solidFill>
                      <a:srgbClr val="000000"/>
                    </a:solidFill>
                  </a:rPr>
                  <a:t>2~3</a:t>
                </a:r>
                <a:r>
                  <a:rPr lang="ko-KR" altLang="en-US" sz="1600" dirty="0">
                    <a:solidFill>
                      <a:srgbClr val="000000"/>
                    </a:solidFill>
                  </a:rPr>
                  <a:t>개의 </a:t>
                </a:r>
                <a:r>
                  <a:rPr lang="en-US" altLang="ko-KR" sz="1600" dirty="0">
                    <a:solidFill>
                      <a:srgbClr val="000000"/>
                    </a:solidFill>
                  </a:rPr>
                  <a:t>Layer</a:t>
                </a:r>
                <a:r>
                  <a:rPr lang="ko-KR" altLang="en-US" sz="1600" dirty="0">
                    <a:solidFill>
                      <a:srgbClr val="000000"/>
                    </a:solidFill>
                  </a:rPr>
                  <a:t>만 사용</a:t>
                </a:r>
                <a:endParaRPr lang="en-US" altLang="ko-KR" sz="1600" b="0" i="0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4091D71-B891-BCF0-D9A5-08405918D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6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D8D3D3B-E4BC-2889-F264-E107FC4C6E67}"/>
              </a:ext>
            </a:extLst>
          </p:cNvPr>
          <p:cNvSpPr txBox="1"/>
          <p:nvPr/>
        </p:nvSpPr>
        <p:spPr>
          <a:xfrm>
            <a:off x="1131803" y="3575260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Layer 2</a:t>
            </a:r>
            <a:endParaRPr lang="ko-KR" altLang="en-US" sz="10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C305E-2A24-D933-2C9B-03D55C45C6A8}"/>
              </a:ext>
            </a:extLst>
          </p:cNvPr>
          <p:cNvSpPr txBox="1"/>
          <p:nvPr/>
        </p:nvSpPr>
        <p:spPr>
          <a:xfrm>
            <a:off x="1131803" y="4397085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Layer 1</a:t>
            </a:r>
            <a:endParaRPr lang="ko-KR" altLang="en-US" sz="10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25E3AA-8E89-6800-3018-8E494D70E6CE}"/>
              </a:ext>
            </a:extLst>
          </p:cNvPr>
          <p:cNvSpPr txBox="1"/>
          <p:nvPr/>
        </p:nvSpPr>
        <p:spPr>
          <a:xfrm>
            <a:off x="1131803" y="5085962"/>
            <a:ext cx="609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Layer 0</a:t>
            </a:r>
          </a:p>
          <a:p>
            <a:pPr algn="ctr"/>
            <a:r>
              <a:rPr lang="en-US" altLang="ko-KR" sz="10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(Input)</a:t>
            </a:r>
            <a:endParaRPr lang="ko-KR" altLang="en-US" sz="10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5E5339-AFA5-ED1C-066D-7765101B0D6A}"/>
              </a:ext>
            </a:extLst>
          </p:cNvPr>
          <p:cNvSpPr/>
          <p:nvPr/>
        </p:nvSpPr>
        <p:spPr>
          <a:xfrm>
            <a:off x="1824023" y="4488478"/>
            <a:ext cx="313698" cy="144016"/>
          </a:xfrm>
          <a:prstGeom prst="ellipse">
            <a:avLst/>
          </a:prstGeom>
          <a:solidFill>
            <a:srgbClr val="DAE3F3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5902185-2495-6109-CFC5-478683E83F10}"/>
              </a:ext>
            </a:extLst>
          </p:cNvPr>
          <p:cNvSpPr/>
          <p:nvPr/>
        </p:nvSpPr>
        <p:spPr>
          <a:xfrm>
            <a:off x="2448831" y="4368440"/>
            <a:ext cx="267528" cy="126541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EF6C42F-3AE0-5E57-19DD-5F7D99A31520}"/>
              </a:ext>
            </a:extLst>
          </p:cNvPr>
          <p:cNvSpPr/>
          <p:nvPr/>
        </p:nvSpPr>
        <p:spPr>
          <a:xfrm>
            <a:off x="2094467" y="4194518"/>
            <a:ext cx="252023" cy="107917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AB2F295-D463-CDAC-A232-160823668DF0}"/>
              </a:ext>
            </a:extLst>
          </p:cNvPr>
          <p:cNvSpPr/>
          <p:nvPr/>
        </p:nvSpPr>
        <p:spPr>
          <a:xfrm>
            <a:off x="2623019" y="4048207"/>
            <a:ext cx="221443" cy="93883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7ABC065-26D3-D45A-7FD3-892DA46E120A}"/>
              </a:ext>
            </a:extLst>
          </p:cNvPr>
          <p:cNvCxnSpPr>
            <a:stCxn id="29" idx="6"/>
            <a:endCxn id="30" idx="3"/>
          </p:cNvCxnSpPr>
          <p:nvPr/>
        </p:nvCxnSpPr>
        <p:spPr>
          <a:xfrm flipV="1">
            <a:off x="2346490" y="4128341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AAE04-618C-A291-87CD-ED382B7340A0}"/>
              </a:ext>
            </a:extLst>
          </p:cNvPr>
          <p:cNvCxnSpPr>
            <a:cxnSpLocks/>
            <a:stCxn id="29" idx="4"/>
            <a:endCxn id="28" idx="2"/>
          </p:cNvCxnSpPr>
          <p:nvPr/>
        </p:nvCxnSpPr>
        <p:spPr>
          <a:xfrm>
            <a:off x="2220479" y="4302435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3E7C50-BFC8-4571-C60A-F856004B690E}"/>
              </a:ext>
            </a:extLst>
          </p:cNvPr>
          <p:cNvCxnSpPr>
            <a:cxnSpLocks/>
            <a:stCxn id="27" idx="7"/>
            <a:endCxn id="28" idx="2"/>
          </p:cNvCxnSpPr>
          <p:nvPr/>
        </p:nvCxnSpPr>
        <p:spPr>
          <a:xfrm flipV="1">
            <a:off x="2091781" y="4431711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111519C-3DA4-DA93-8543-58CF830E5EE2}"/>
              </a:ext>
            </a:extLst>
          </p:cNvPr>
          <p:cNvCxnSpPr>
            <a:cxnSpLocks/>
            <a:stCxn id="27" idx="7"/>
            <a:endCxn id="29" idx="4"/>
          </p:cNvCxnSpPr>
          <p:nvPr/>
        </p:nvCxnSpPr>
        <p:spPr>
          <a:xfrm flipV="1">
            <a:off x="2091781" y="4302435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CCE6655D-D20F-297E-156D-0A57A5DED894}"/>
              </a:ext>
            </a:extLst>
          </p:cNvPr>
          <p:cNvSpPr/>
          <p:nvPr/>
        </p:nvSpPr>
        <p:spPr>
          <a:xfrm>
            <a:off x="1824023" y="5282966"/>
            <a:ext cx="313698" cy="144016"/>
          </a:xfrm>
          <a:prstGeom prst="ellipse">
            <a:avLst/>
          </a:prstGeom>
          <a:solidFill>
            <a:srgbClr val="DAE3F3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F792C80-D2F7-713F-6170-221B41C39289}"/>
              </a:ext>
            </a:extLst>
          </p:cNvPr>
          <p:cNvSpPr/>
          <p:nvPr/>
        </p:nvSpPr>
        <p:spPr>
          <a:xfrm>
            <a:off x="2448831" y="5162928"/>
            <a:ext cx="267528" cy="126541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3BB925F-0EDD-A8DB-2F40-68A8DCE19970}"/>
              </a:ext>
            </a:extLst>
          </p:cNvPr>
          <p:cNvSpPr/>
          <p:nvPr/>
        </p:nvSpPr>
        <p:spPr>
          <a:xfrm>
            <a:off x="2094467" y="4989006"/>
            <a:ext cx="252023" cy="107917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DE41F87-E0F3-2D73-6100-5EAB9D212D94}"/>
              </a:ext>
            </a:extLst>
          </p:cNvPr>
          <p:cNvSpPr/>
          <p:nvPr/>
        </p:nvSpPr>
        <p:spPr>
          <a:xfrm>
            <a:off x="2623019" y="4842695"/>
            <a:ext cx="221443" cy="93883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09156B7-07C4-EA22-8894-8FEF939B7EE8}"/>
              </a:ext>
            </a:extLst>
          </p:cNvPr>
          <p:cNvCxnSpPr>
            <a:stCxn id="37" idx="6"/>
            <a:endCxn id="38" idx="3"/>
          </p:cNvCxnSpPr>
          <p:nvPr/>
        </p:nvCxnSpPr>
        <p:spPr>
          <a:xfrm flipV="1">
            <a:off x="2346490" y="4922829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B815B68-EB4F-C845-90CA-3829815A0FE8}"/>
              </a:ext>
            </a:extLst>
          </p:cNvPr>
          <p:cNvCxnSpPr>
            <a:cxnSpLocks/>
            <a:stCxn id="37" idx="4"/>
            <a:endCxn id="36" idx="2"/>
          </p:cNvCxnSpPr>
          <p:nvPr/>
        </p:nvCxnSpPr>
        <p:spPr>
          <a:xfrm>
            <a:off x="2220479" y="5096923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2DBB5CD-6A7C-27F9-BAEF-99919CFA266D}"/>
              </a:ext>
            </a:extLst>
          </p:cNvPr>
          <p:cNvCxnSpPr>
            <a:cxnSpLocks/>
            <a:stCxn id="35" idx="7"/>
            <a:endCxn id="36" idx="2"/>
          </p:cNvCxnSpPr>
          <p:nvPr/>
        </p:nvCxnSpPr>
        <p:spPr>
          <a:xfrm flipV="1">
            <a:off x="2091781" y="5226199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074191-A83B-5CC2-8F65-C8D56846E9FB}"/>
              </a:ext>
            </a:extLst>
          </p:cNvPr>
          <p:cNvCxnSpPr>
            <a:cxnSpLocks/>
            <a:stCxn id="35" idx="7"/>
            <a:endCxn id="37" idx="4"/>
          </p:cNvCxnSpPr>
          <p:nvPr/>
        </p:nvCxnSpPr>
        <p:spPr>
          <a:xfrm flipV="1">
            <a:off x="2091781" y="5096923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2AD6A0-A133-DCA8-DC25-3BAA72FFCC7F}"/>
              </a:ext>
            </a:extLst>
          </p:cNvPr>
          <p:cNvCxnSpPr>
            <a:cxnSpLocks/>
          </p:cNvCxnSpPr>
          <p:nvPr/>
        </p:nvCxnSpPr>
        <p:spPr>
          <a:xfrm>
            <a:off x="1975038" y="3863647"/>
            <a:ext cx="0" cy="693897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05AA15B-A2E0-0284-1D46-5B5A0CA11928}"/>
              </a:ext>
            </a:extLst>
          </p:cNvPr>
          <p:cNvCxnSpPr>
            <a:cxnSpLocks/>
          </p:cNvCxnSpPr>
          <p:nvPr/>
        </p:nvCxnSpPr>
        <p:spPr>
          <a:xfrm rot="240000">
            <a:off x="1997245" y="3867684"/>
            <a:ext cx="250585" cy="36867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8FE0668-5C54-E7C4-B5C2-6702B749FCF3}"/>
              </a:ext>
            </a:extLst>
          </p:cNvPr>
          <p:cNvCxnSpPr>
            <a:cxnSpLocks/>
          </p:cNvCxnSpPr>
          <p:nvPr/>
        </p:nvCxnSpPr>
        <p:spPr>
          <a:xfrm rot="120000">
            <a:off x="2026631" y="3861523"/>
            <a:ext cx="581239" cy="561809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9AEF9236-5F34-775A-F3D0-7FC7B175E8F9}"/>
              </a:ext>
            </a:extLst>
          </p:cNvPr>
          <p:cNvSpPr/>
          <p:nvPr/>
        </p:nvSpPr>
        <p:spPr>
          <a:xfrm>
            <a:off x="1824023" y="3716209"/>
            <a:ext cx="313698" cy="144016"/>
          </a:xfrm>
          <a:prstGeom prst="ellipse">
            <a:avLst/>
          </a:prstGeom>
          <a:solidFill>
            <a:srgbClr val="8FAADC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1B85EF2-E31C-67ED-2290-B31C99C8D316}"/>
              </a:ext>
            </a:extLst>
          </p:cNvPr>
          <p:cNvSpPr/>
          <p:nvPr/>
        </p:nvSpPr>
        <p:spPr>
          <a:xfrm>
            <a:off x="2448831" y="3596171"/>
            <a:ext cx="267528" cy="126541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939A271-6C9A-43ED-2C68-53C68A11941F}"/>
              </a:ext>
            </a:extLst>
          </p:cNvPr>
          <p:cNvSpPr/>
          <p:nvPr/>
        </p:nvSpPr>
        <p:spPr>
          <a:xfrm>
            <a:off x="2094467" y="3422249"/>
            <a:ext cx="252023" cy="107917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A41188C-6D17-64CD-AD26-EA42E78E7D85}"/>
              </a:ext>
            </a:extLst>
          </p:cNvPr>
          <p:cNvSpPr/>
          <p:nvPr/>
        </p:nvSpPr>
        <p:spPr>
          <a:xfrm>
            <a:off x="2623019" y="3275938"/>
            <a:ext cx="221443" cy="93883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CEE9F98-46ED-03A2-B57C-5ADD7C65F0AB}"/>
              </a:ext>
            </a:extLst>
          </p:cNvPr>
          <p:cNvCxnSpPr>
            <a:stCxn id="76" idx="6"/>
            <a:endCxn id="77" idx="3"/>
          </p:cNvCxnSpPr>
          <p:nvPr/>
        </p:nvCxnSpPr>
        <p:spPr>
          <a:xfrm flipV="1">
            <a:off x="2346490" y="3356072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F0CBE73-D1EB-5A2F-481A-3CCF155C2A48}"/>
              </a:ext>
            </a:extLst>
          </p:cNvPr>
          <p:cNvCxnSpPr>
            <a:cxnSpLocks/>
            <a:stCxn id="76" idx="4"/>
            <a:endCxn id="75" idx="2"/>
          </p:cNvCxnSpPr>
          <p:nvPr/>
        </p:nvCxnSpPr>
        <p:spPr>
          <a:xfrm>
            <a:off x="2220479" y="3530166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B1A3C3B-A701-98B7-5EBF-FE497C9A55B0}"/>
              </a:ext>
            </a:extLst>
          </p:cNvPr>
          <p:cNvCxnSpPr>
            <a:cxnSpLocks/>
            <a:stCxn id="74" idx="7"/>
            <a:endCxn id="75" idx="2"/>
          </p:cNvCxnSpPr>
          <p:nvPr/>
        </p:nvCxnSpPr>
        <p:spPr>
          <a:xfrm flipV="1">
            <a:off x="2091781" y="3659442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FEACA74-32C8-760F-9FC2-58AF75AF3A84}"/>
              </a:ext>
            </a:extLst>
          </p:cNvPr>
          <p:cNvCxnSpPr>
            <a:cxnSpLocks/>
            <a:stCxn id="74" idx="7"/>
            <a:endCxn id="76" idx="4"/>
          </p:cNvCxnSpPr>
          <p:nvPr/>
        </p:nvCxnSpPr>
        <p:spPr>
          <a:xfrm flipV="1">
            <a:off x="2091781" y="3530166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7FEFED4-BFA1-6A1B-657F-069328267C2E}"/>
              </a:ext>
            </a:extLst>
          </p:cNvPr>
          <p:cNvCxnSpPr>
            <a:cxnSpLocks/>
          </p:cNvCxnSpPr>
          <p:nvPr/>
        </p:nvCxnSpPr>
        <p:spPr>
          <a:xfrm>
            <a:off x="1973510" y="4651906"/>
            <a:ext cx="0" cy="693897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DC6E20B-6CD2-CA76-7CA0-473F7786AE07}"/>
              </a:ext>
            </a:extLst>
          </p:cNvPr>
          <p:cNvCxnSpPr>
            <a:cxnSpLocks/>
          </p:cNvCxnSpPr>
          <p:nvPr/>
        </p:nvCxnSpPr>
        <p:spPr>
          <a:xfrm rot="240000">
            <a:off x="1995717" y="4655943"/>
            <a:ext cx="250585" cy="36867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718D1E0-1A16-938C-77E6-669B91B90A14}"/>
              </a:ext>
            </a:extLst>
          </p:cNvPr>
          <p:cNvCxnSpPr>
            <a:cxnSpLocks/>
          </p:cNvCxnSpPr>
          <p:nvPr/>
        </p:nvCxnSpPr>
        <p:spPr>
          <a:xfrm rot="120000">
            <a:off x="2025103" y="4649782"/>
            <a:ext cx="581239" cy="561809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타원 176">
            <a:extLst>
              <a:ext uri="{FF2B5EF4-FFF2-40B4-BE49-F238E27FC236}">
                <a16:creationId xmlns:a16="http://schemas.microsoft.com/office/drawing/2014/main" id="{6A30C7EC-5460-F7BC-2145-F7A8019B51D6}"/>
              </a:ext>
            </a:extLst>
          </p:cNvPr>
          <p:cNvSpPr/>
          <p:nvPr/>
        </p:nvSpPr>
        <p:spPr>
          <a:xfrm>
            <a:off x="3185219" y="4490936"/>
            <a:ext cx="313698" cy="144016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A561C51-032B-347A-BE01-3563B641C5C3}"/>
              </a:ext>
            </a:extLst>
          </p:cNvPr>
          <p:cNvSpPr/>
          <p:nvPr/>
        </p:nvSpPr>
        <p:spPr>
          <a:xfrm>
            <a:off x="3810027" y="4370898"/>
            <a:ext cx="267528" cy="126541"/>
          </a:xfrm>
          <a:prstGeom prst="ellipse">
            <a:avLst/>
          </a:prstGeom>
          <a:solidFill>
            <a:srgbClr val="DAE3F3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463D2EF2-12B6-3FA7-F366-6D915DA33746}"/>
              </a:ext>
            </a:extLst>
          </p:cNvPr>
          <p:cNvSpPr/>
          <p:nvPr/>
        </p:nvSpPr>
        <p:spPr>
          <a:xfrm>
            <a:off x="3455663" y="4196976"/>
            <a:ext cx="252023" cy="107917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D8AAF47-84AD-C83F-6D2A-4CB8021AA41C}"/>
              </a:ext>
            </a:extLst>
          </p:cNvPr>
          <p:cNvSpPr/>
          <p:nvPr/>
        </p:nvSpPr>
        <p:spPr>
          <a:xfrm>
            <a:off x="3984215" y="4050665"/>
            <a:ext cx="221443" cy="93883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4ED476A6-6979-4325-BA2C-9E58F8C5FCEB}"/>
              </a:ext>
            </a:extLst>
          </p:cNvPr>
          <p:cNvCxnSpPr>
            <a:stCxn id="179" idx="6"/>
            <a:endCxn id="180" idx="3"/>
          </p:cNvCxnSpPr>
          <p:nvPr/>
        </p:nvCxnSpPr>
        <p:spPr>
          <a:xfrm flipV="1">
            <a:off x="3707686" y="4130799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1E6DAE02-00B6-99C2-2342-5B228F844D1C}"/>
              </a:ext>
            </a:extLst>
          </p:cNvPr>
          <p:cNvCxnSpPr>
            <a:cxnSpLocks/>
            <a:stCxn id="179" idx="4"/>
            <a:endCxn id="178" idx="2"/>
          </p:cNvCxnSpPr>
          <p:nvPr/>
        </p:nvCxnSpPr>
        <p:spPr>
          <a:xfrm>
            <a:off x="3581675" y="4304893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4922751E-E1B4-09EC-84CA-44791A50C479}"/>
              </a:ext>
            </a:extLst>
          </p:cNvPr>
          <p:cNvCxnSpPr>
            <a:cxnSpLocks/>
            <a:stCxn id="177" idx="7"/>
            <a:endCxn id="178" idx="2"/>
          </p:cNvCxnSpPr>
          <p:nvPr/>
        </p:nvCxnSpPr>
        <p:spPr>
          <a:xfrm flipV="1">
            <a:off x="3452977" y="4434169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C6A51455-9205-44B8-077F-DC5C54529F5E}"/>
              </a:ext>
            </a:extLst>
          </p:cNvPr>
          <p:cNvCxnSpPr>
            <a:cxnSpLocks/>
            <a:stCxn id="177" idx="7"/>
            <a:endCxn id="179" idx="4"/>
          </p:cNvCxnSpPr>
          <p:nvPr/>
        </p:nvCxnSpPr>
        <p:spPr>
          <a:xfrm flipV="1">
            <a:off x="3452977" y="4304893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타원 184">
            <a:extLst>
              <a:ext uri="{FF2B5EF4-FFF2-40B4-BE49-F238E27FC236}">
                <a16:creationId xmlns:a16="http://schemas.microsoft.com/office/drawing/2014/main" id="{4BE62FDD-60D0-EA3F-A43C-F6EEA67A9E51}"/>
              </a:ext>
            </a:extLst>
          </p:cNvPr>
          <p:cNvSpPr/>
          <p:nvPr/>
        </p:nvSpPr>
        <p:spPr>
          <a:xfrm>
            <a:off x="3185219" y="5285424"/>
            <a:ext cx="313698" cy="144016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B762125-B93C-2034-9861-AD962B245726}"/>
              </a:ext>
            </a:extLst>
          </p:cNvPr>
          <p:cNvSpPr/>
          <p:nvPr/>
        </p:nvSpPr>
        <p:spPr>
          <a:xfrm>
            <a:off x="3810027" y="5165386"/>
            <a:ext cx="267528" cy="126541"/>
          </a:xfrm>
          <a:prstGeom prst="ellipse">
            <a:avLst/>
          </a:prstGeom>
          <a:solidFill>
            <a:srgbClr val="DAE3F3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58C5462C-3740-6590-057B-8872876A7F50}"/>
              </a:ext>
            </a:extLst>
          </p:cNvPr>
          <p:cNvSpPr/>
          <p:nvPr/>
        </p:nvSpPr>
        <p:spPr>
          <a:xfrm>
            <a:off x="3455663" y="4991464"/>
            <a:ext cx="252023" cy="107917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F6A8273F-6418-34E3-0A6C-05512A6ABF6B}"/>
              </a:ext>
            </a:extLst>
          </p:cNvPr>
          <p:cNvSpPr/>
          <p:nvPr/>
        </p:nvSpPr>
        <p:spPr>
          <a:xfrm>
            <a:off x="3984215" y="4845153"/>
            <a:ext cx="221443" cy="93883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E5E3B93D-D1DC-CED1-FF3D-7E0CAF704A0F}"/>
              </a:ext>
            </a:extLst>
          </p:cNvPr>
          <p:cNvCxnSpPr>
            <a:stCxn id="187" idx="6"/>
            <a:endCxn id="188" idx="3"/>
          </p:cNvCxnSpPr>
          <p:nvPr/>
        </p:nvCxnSpPr>
        <p:spPr>
          <a:xfrm flipV="1">
            <a:off x="3707686" y="4925287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DE73B223-392E-2AE1-F134-867A36057141}"/>
              </a:ext>
            </a:extLst>
          </p:cNvPr>
          <p:cNvCxnSpPr>
            <a:cxnSpLocks/>
            <a:stCxn id="187" idx="4"/>
            <a:endCxn id="186" idx="2"/>
          </p:cNvCxnSpPr>
          <p:nvPr/>
        </p:nvCxnSpPr>
        <p:spPr>
          <a:xfrm>
            <a:off x="3581675" y="5099381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0D0DB9D7-63F1-E692-1346-E73F268CA5D5}"/>
              </a:ext>
            </a:extLst>
          </p:cNvPr>
          <p:cNvCxnSpPr>
            <a:cxnSpLocks/>
            <a:stCxn id="185" idx="7"/>
            <a:endCxn id="186" idx="2"/>
          </p:cNvCxnSpPr>
          <p:nvPr/>
        </p:nvCxnSpPr>
        <p:spPr>
          <a:xfrm flipV="1">
            <a:off x="3452977" y="5228657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4FA03D5B-F51F-E475-C835-53B0F966FC51}"/>
              </a:ext>
            </a:extLst>
          </p:cNvPr>
          <p:cNvCxnSpPr>
            <a:cxnSpLocks/>
            <a:stCxn id="185" idx="7"/>
            <a:endCxn id="187" idx="4"/>
          </p:cNvCxnSpPr>
          <p:nvPr/>
        </p:nvCxnSpPr>
        <p:spPr>
          <a:xfrm flipV="1">
            <a:off x="3452977" y="5099381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D823DFC6-CC4F-4B24-8A80-BA25A940C7AD}"/>
              </a:ext>
            </a:extLst>
          </p:cNvPr>
          <p:cNvCxnSpPr>
            <a:cxnSpLocks/>
          </p:cNvCxnSpPr>
          <p:nvPr/>
        </p:nvCxnSpPr>
        <p:spPr>
          <a:xfrm flipH="1">
            <a:off x="3364174" y="3739758"/>
            <a:ext cx="550447" cy="820244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BE27317F-86ED-5B05-0151-6CC257E3E15E}"/>
              </a:ext>
            </a:extLst>
          </p:cNvPr>
          <p:cNvCxnSpPr>
            <a:cxnSpLocks/>
          </p:cNvCxnSpPr>
          <p:nvPr/>
        </p:nvCxnSpPr>
        <p:spPr>
          <a:xfrm rot="-720000" flipH="1">
            <a:off x="3560610" y="3764168"/>
            <a:ext cx="414533" cy="438671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FA9D03D5-57BC-7984-EB37-B728B1A9C83B}"/>
              </a:ext>
            </a:extLst>
          </p:cNvPr>
          <p:cNvCxnSpPr>
            <a:cxnSpLocks/>
          </p:cNvCxnSpPr>
          <p:nvPr/>
        </p:nvCxnSpPr>
        <p:spPr>
          <a:xfrm>
            <a:off x="3938131" y="3728300"/>
            <a:ext cx="0" cy="701362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타원 195">
            <a:extLst>
              <a:ext uri="{FF2B5EF4-FFF2-40B4-BE49-F238E27FC236}">
                <a16:creationId xmlns:a16="http://schemas.microsoft.com/office/drawing/2014/main" id="{302295F1-0556-BF2D-5BEB-D20A4FDDEC32}"/>
              </a:ext>
            </a:extLst>
          </p:cNvPr>
          <p:cNvSpPr/>
          <p:nvPr/>
        </p:nvSpPr>
        <p:spPr>
          <a:xfrm>
            <a:off x="3185219" y="3718667"/>
            <a:ext cx="313698" cy="144016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027BF55-8A23-E1D3-BDC8-9CD8EB0C446D}"/>
              </a:ext>
            </a:extLst>
          </p:cNvPr>
          <p:cNvSpPr/>
          <p:nvPr/>
        </p:nvSpPr>
        <p:spPr>
          <a:xfrm>
            <a:off x="3810027" y="3598629"/>
            <a:ext cx="267528" cy="126541"/>
          </a:xfrm>
          <a:prstGeom prst="ellipse">
            <a:avLst/>
          </a:prstGeom>
          <a:solidFill>
            <a:srgbClr val="8FAADC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BA5A0BB1-8185-A529-A811-E0C6AB9D0D70}"/>
              </a:ext>
            </a:extLst>
          </p:cNvPr>
          <p:cNvSpPr/>
          <p:nvPr/>
        </p:nvSpPr>
        <p:spPr>
          <a:xfrm>
            <a:off x="3455663" y="3424707"/>
            <a:ext cx="252023" cy="107917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E5903CA1-9B9C-AB8D-61D5-354F2570B3B8}"/>
              </a:ext>
            </a:extLst>
          </p:cNvPr>
          <p:cNvSpPr/>
          <p:nvPr/>
        </p:nvSpPr>
        <p:spPr>
          <a:xfrm>
            <a:off x="3984215" y="3278396"/>
            <a:ext cx="221443" cy="93883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A8ECB759-BADA-B8E4-DD06-7BF1B126CE28}"/>
              </a:ext>
            </a:extLst>
          </p:cNvPr>
          <p:cNvCxnSpPr>
            <a:stCxn id="198" idx="6"/>
            <a:endCxn id="199" idx="3"/>
          </p:cNvCxnSpPr>
          <p:nvPr/>
        </p:nvCxnSpPr>
        <p:spPr>
          <a:xfrm flipV="1">
            <a:off x="3707686" y="3358530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B9C5EA63-C811-AF77-89F8-D9C22535E059}"/>
              </a:ext>
            </a:extLst>
          </p:cNvPr>
          <p:cNvCxnSpPr>
            <a:cxnSpLocks/>
            <a:stCxn id="198" idx="4"/>
            <a:endCxn id="197" idx="2"/>
          </p:cNvCxnSpPr>
          <p:nvPr/>
        </p:nvCxnSpPr>
        <p:spPr>
          <a:xfrm>
            <a:off x="3581675" y="3532624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89245046-05BB-B31A-AFA8-A52311C8EB7C}"/>
              </a:ext>
            </a:extLst>
          </p:cNvPr>
          <p:cNvCxnSpPr>
            <a:cxnSpLocks/>
            <a:stCxn id="196" idx="7"/>
            <a:endCxn id="197" idx="2"/>
          </p:cNvCxnSpPr>
          <p:nvPr/>
        </p:nvCxnSpPr>
        <p:spPr>
          <a:xfrm flipV="1">
            <a:off x="3452977" y="3661900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9C3A6BD5-E50A-F8B2-7048-1DC17CB2C214}"/>
              </a:ext>
            </a:extLst>
          </p:cNvPr>
          <p:cNvCxnSpPr>
            <a:cxnSpLocks/>
            <a:stCxn id="196" idx="7"/>
            <a:endCxn id="198" idx="4"/>
          </p:cNvCxnSpPr>
          <p:nvPr/>
        </p:nvCxnSpPr>
        <p:spPr>
          <a:xfrm flipV="1">
            <a:off x="3452977" y="3532624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타원 206">
            <a:extLst>
              <a:ext uri="{FF2B5EF4-FFF2-40B4-BE49-F238E27FC236}">
                <a16:creationId xmlns:a16="http://schemas.microsoft.com/office/drawing/2014/main" id="{5D37CEF1-D176-BDA0-FC49-FA9EF3AADA14}"/>
              </a:ext>
            </a:extLst>
          </p:cNvPr>
          <p:cNvSpPr/>
          <p:nvPr/>
        </p:nvSpPr>
        <p:spPr>
          <a:xfrm>
            <a:off x="4592500" y="4484433"/>
            <a:ext cx="313698" cy="144016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42B2BC6-D342-423D-7F59-7C22FC25F15A}"/>
              </a:ext>
            </a:extLst>
          </p:cNvPr>
          <p:cNvSpPr/>
          <p:nvPr/>
        </p:nvSpPr>
        <p:spPr>
          <a:xfrm>
            <a:off x="5217308" y="4364395"/>
            <a:ext cx="267528" cy="126541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BC0293A4-8927-49AD-1E35-106A14C04DBE}"/>
              </a:ext>
            </a:extLst>
          </p:cNvPr>
          <p:cNvSpPr/>
          <p:nvPr/>
        </p:nvSpPr>
        <p:spPr>
          <a:xfrm>
            <a:off x="4862944" y="4190473"/>
            <a:ext cx="252023" cy="107917"/>
          </a:xfrm>
          <a:prstGeom prst="ellipse">
            <a:avLst/>
          </a:prstGeom>
          <a:solidFill>
            <a:srgbClr val="DAE3F3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9616C0C5-9A32-FE14-C0C9-24E7271BC2ED}"/>
              </a:ext>
            </a:extLst>
          </p:cNvPr>
          <p:cNvSpPr/>
          <p:nvPr/>
        </p:nvSpPr>
        <p:spPr>
          <a:xfrm>
            <a:off x="5391496" y="4044162"/>
            <a:ext cx="221443" cy="93883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8BA2774D-78E6-D0AE-2AEE-ECAB97B4DB7B}"/>
              </a:ext>
            </a:extLst>
          </p:cNvPr>
          <p:cNvCxnSpPr>
            <a:stCxn id="209" idx="6"/>
            <a:endCxn id="210" idx="3"/>
          </p:cNvCxnSpPr>
          <p:nvPr/>
        </p:nvCxnSpPr>
        <p:spPr>
          <a:xfrm flipV="1">
            <a:off x="5114967" y="4124296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13DFDD58-EF5E-1B47-5743-FA03D105E0CB}"/>
              </a:ext>
            </a:extLst>
          </p:cNvPr>
          <p:cNvCxnSpPr>
            <a:cxnSpLocks/>
            <a:stCxn id="209" idx="4"/>
            <a:endCxn id="208" idx="2"/>
          </p:cNvCxnSpPr>
          <p:nvPr/>
        </p:nvCxnSpPr>
        <p:spPr>
          <a:xfrm>
            <a:off x="4988956" y="4298390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AE9A1B32-544B-3B06-0D51-666EA643C9D0}"/>
              </a:ext>
            </a:extLst>
          </p:cNvPr>
          <p:cNvCxnSpPr>
            <a:cxnSpLocks/>
            <a:stCxn id="207" idx="7"/>
            <a:endCxn id="209" idx="4"/>
          </p:cNvCxnSpPr>
          <p:nvPr/>
        </p:nvCxnSpPr>
        <p:spPr>
          <a:xfrm flipV="1">
            <a:off x="4860258" y="4298390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9897E187-13B9-DFC1-5B3A-97E931AECAF2}"/>
              </a:ext>
            </a:extLst>
          </p:cNvPr>
          <p:cNvSpPr/>
          <p:nvPr/>
        </p:nvSpPr>
        <p:spPr>
          <a:xfrm>
            <a:off x="4592500" y="5278921"/>
            <a:ext cx="313698" cy="144016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A3F377A-2FEE-7F33-D9B4-B93828B40DAA}"/>
              </a:ext>
            </a:extLst>
          </p:cNvPr>
          <p:cNvSpPr/>
          <p:nvPr/>
        </p:nvSpPr>
        <p:spPr>
          <a:xfrm>
            <a:off x="5217308" y="5158883"/>
            <a:ext cx="267528" cy="126541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3DF54A9-ACC2-38D1-1589-6F1B1EB93EAE}"/>
              </a:ext>
            </a:extLst>
          </p:cNvPr>
          <p:cNvSpPr/>
          <p:nvPr/>
        </p:nvSpPr>
        <p:spPr>
          <a:xfrm>
            <a:off x="4862944" y="4984961"/>
            <a:ext cx="252023" cy="107917"/>
          </a:xfrm>
          <a:prstGeom prst="ellipse">
            <a:avLst/>
          </a:prstGeom>
          <a:solidFill>
            <a:srgbClr val="DAE3F3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F6B47D6-5DA9-59EE-35DB-225243989CD6}"/>
              </a:ext>
            </a:extLst>
          </p:cNvPr>
          <p:cNvSpPr/>
          <p:nvPr/>
        </p:nvSpPr>
        <p:spPr>
          <a:xfrm>
            <a:off x="5391496" y="4838650"/>
            <a:ext cx="221443" cy="93883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C624D33-2185-4FD8-2688-04612D08C0ED}"/>
              </a:ext>
            </a:extLst>
          </p:cNvPr>
          <p:cNvCxnSpPr>
            <a:cxnSpLocks/>
            <a:stCxn id="217" idx="6"/>
            <a:endCxn id="218" idx="3"/>
          </p:cNvCxnSpPr>
          <p:nvPr/>
        </p:nvCxnSpPr>
        <p:spPr>
          <a:xfrm flipV="1">
            <a:off x="5114967" y="4918784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AAC3DA6C-9AA7-4FA3-5FEA-2CBE1F87ECF8}"/>
              </a:ext>
            </a:extLst>
          </p:cNvPr>
          <p:cNvCxnSpPr>
            <a:cxnSpLocks/>
            <a:stCxn id="217" idx="4"/>
            <a:endCxn id="216" idx="2"/>
          </p:cNvCxnSpPr>
          <p:nvPr/>
        </p:nvCxnSpPr>
        <p:spPr>
          <a:xfrm>
            <a:off x="4988956" y="5092878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07E6F234-AA2A-FAF0-35DB-070AE9D48422}"/>
              </a:ext>
            </a:extLst>
          </p:cNvPr>
          <p:cNvCxnSpPr>
            <a:cxnSpLocks/>
            <a:stCxn id="215" idx="7"/>
            <a:endCxn id="216" idx="2"/>
          </p:cNvCxnSpPr>
          <p:nvPr/>
        </p:nvCxnSpPr>
        <p:spPr>
          <a:xfrm flipV="1">
            <a:off x="4860258" y="5222154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31CF4ED-F0C4-D94C-F64B-B25E4417400D}"/>
              </a:ext>
            </a:extLst>
          </p:cNvPr>
          <p:cNvCxnSpPr>
            <a:cxnSpLocks/>
            <a:stCxn id="215" idx="7"/>
            <a:endCxn id="217" idx="4"/>
          </p:cNvCxnSpPr>
          <p:nvPr/>
        </p:nvCxnSpPr>
        <p:spPr>
          <a:xfrm flipV="1">
            <a:off x="4860258" y="5092878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C8FB532F-53BF-EF87-6165-B9005A5213B2}"/>
              </a:ext>
            </a:extLst>
          </p:cNvPr>
          <p:cNvCxnSpPr>
            <a:cxnSpLocks/>
            <a:stCxn id="228" idx="4"/>
          </p:cNvCxnSpPr>
          <p:nvPr/>
        </p:nvCxnSpPr>
        <p:spPr>
          <a:xfrm flipH="1">
            <a:off x="4743515" y="3526121"/>
            <a:ext cx="245441" cy="1027378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16E64B62-8C65-FC66-30E4-DBF06D1F94FD}"/>
              </a:ext>
            </a:extLst>
          </p:cNvPr>
          <p:cNvCxnSpPr>
            <a:cxnSpLocks/>
            <a:stCxn id="228" idx="4"/>
          </p:cNvCxnSpPr>
          <p:nvPr/>
        </p:nvCxnSpPr>
        <p:spPr>
          <a:xfrm>
            <a:off x="4988956" y="3526121"/>
            <a:ext cx="14187" cy="714479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F12B5E58-C39B-D689-33FE-9605F2D95845}"/>
              </a:ext>
            </a:extLst>
          </p:cNvPr>
          <p:cNvCxnSpPr>
            <a:cxnSpLocks/>
            <a:stCxn id="228" idx="4"/>
          </p:cNvCxnSpPr>
          <p:nvPr/>
        </p:nvCxnSpPr>
        <p:spPr>
          <a:xfrm>
            <a:off x="4988956" y="3526121"/>
            <a:ext cx="377411" cy="903137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id="{0F9126A0-2E85-F3EA-AB48-184E9B462656}"/>
              </a:ext>
            </a:extLst>
          </p:cNvPr>
          <p:cNvSpPr/>
          <p:nvPr/>
        </p:nvSpPr>
        <p:spPr>
          <a:xfrm>
            <a:off x="4592500" y="3712164"/>
            <a:ext cx="313698" cy="144016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AE3E95E5-231A-8A75-ECBE-E75730443863}"/>
              </a:ext>
            </a:extLst>
          </p:cNvPr>
          <p:cNvSpPr/>
          <p:nvPr/>
        </p:nvSpPr>
        <p:spPr>
          <a:xfrm>
            <a:off x="5217308" y="3592126"/>
            <a:ext cx="267528" cy="126541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F3AA3A51-A932-E67F-49C5-12FAE731A562}"/>
              </a:ext>
            </a:extLst>
          </p:cNvPr>
          <p:cNvSpPr/>
          <p:nvPr/>
        </p:nvSpPr>
        <p:spPr>
          <a:xfrm>
            <a:off x="4862944" y="3418204"/>
            <a:ext cx="252023" cy="107917"/>
          </a:xfrm>
          <a:prstGeom prst="ellipse">
            <a:avLst/>
          </a:prstGeom>
          <a:solidFill>
            <a:srgbClr val="8FAADC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5A2EB8B-D513-499C-12A4-95DD5DD85746}"/>
              </a:ext>
            </a:extLst>
          </p:cNvPr>
          <p:cNvSpPr/>
          <p:nvPr/>
        </p:nvSpPr>
        <p:spPr>
          <a:xfrm>
            <a:off x="5391496" y="3271893"/>
            <a:ext cx="221443" cy="93883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D53999A4-EDEB-6860-BF14-D190B70E58A5}"/>
              </a:ext>
            </a:extLst>
          </p:cNvPr>
          <p:cNvCxnSpPr>
            <a:stCxn id="228" idx="6"/>
            <a:endCxn id="229" idx="3"/>
          </p:cNvCxnSpPr>
          <p:nvPr/>
        </p:nvCxnSpPr>
        <p:spPr>
          <a:xfrm flipV="1">
            <a:off x="5114967" y="3352027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2AD20DDF-B161-6984-97EE-463C149811EE}"/>
              </a:ext>
            </a:extLst>
          </p:cNvPr>
          <p:cNvCxnSpPr>
            <a:cxnSpLocks/>
            <a:stCxn id="228" idx="4"/>
            <a:endCxn id="227" idx="2"/>
          </p:cNvCxnSpPr>
          <p:nvPr/>
        </p:nvCxnSpPr>
        <p:spPr>
          <a:xfrm>
            <a:off x="4988956" y="3526121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B523A33B-B5F4-F036-BA85-3AF018CBA2B5}"/>
              </a:ext>
            </a:extLst>
          </p:cNvPr>
          <p:cNvCxnSpPr>
            <a:cxnSpLocks/>
            <a:stCxn id="226" idx="7"/>
            <a:endCxn id="228" idx="4"/>
          </p:cNvCxnSpPr>
          <p:nvPr/>
        </p:nvCxnSpPr>
        <p:spPr>
          <a:xfrm flipV="1">
            <a:off x="4860258" y="3526121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9D63E8C-03D3-31DD-8494-1F381A28F25C}"/>
              </a:ext>
            </a:extLst>
          </p:cNvPr>
          <p:cNvSpPr/>
          <p:nvPr/>
        </p:nvSpPr>
        <p:spPr>
          <a:xfrm>
            <a:off x="5999733" y="4484433"/>
            <a:ext cx="313698" cy="144016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D2D21E3A-E435-BDC2-9D07-663CD05EB19C}"/>
              </a:ext>
            </a:extLst>
          </p:cNvPr>
          <p:cNvSpPr/>
          <p:nvPr/>
        </p:nvSpPr>
        <p:spPr>
          <a:xfrm>
            <a:off x="6270177" y="4190473"/>
            <a:ext cx="252023" cy="107917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0713E44C-2B48-AF63-85AA-41E64C909B4D}"/>
              </a:ext>
            </a:extLst>
          </p:cNvPr>
          <p:cNvSpPr/>
          <p:nvPr/>
        </p:nvSpPr>
        <p:spPr>
          <a:xfrm>
            <a:off x="6798729" y="4044162"/>
            <a:ext cx="221443" cy="93883"/>
          </a:xfrm>
          <a:prstGeom prst="ellipse">
            <a:avLst/>
          </a:prstGeom>
          <a:solidFill>
            <a:srgbClr val="DAE3F3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D32EED98-3536-BC86-4380-8375F4DF6CC8}"/>
              </a:ext>
            </a:extLst>
          </p:cNvPr>
          <p:cNvCxnSpPr>
            <a:stCxn id="239" idx="6"/>
            <a:endCxn id="240" idx="3"/>
          </p:cNvCxnSpPr>
          <p:nvPr/>
        </p:nvCxnSpPr>
        <p:spPr>
          <a:xfrm flipV="1">
            <a:off x="6522200" y="4124296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3DDD0A9C-6242-0C6E-D1DA-2D170A1A6880}"/>
              </a:ext>
            </a:extLst>
          </p:cNvPr>
          <p:cNvCxnSpPr>
            <a:cxnSpLocks/>
            <a:stCxn id="239" idx="4"/>
            <a:endCxn id="310" idx="2"/>
          </p:cNvCxnSpPr>
          <p:nvPr/>
        </p:nvCxnSpPr>
        <p:spPr>
          <a:xfrm>
            <a:off x="6396189" y="4298390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7116E3A8-2229-24EA-EFFD-E5EE7B22DFD3}"/>
              </a:ext>
            </a:extLst>
          </p:cNvPr>
          <p:cNvCxnSpPr>
            <a:cxnSpLocks/>
            <a:stCxn id="237" idx="7"/>
            <a:endCxn id="310" idx="2"/>
          </p:cNvCxnSpPr>
          <p:nvPr/>
        </p:nvCxnSpPr>
        <p:spPr>
          <a:xfrm flipV="1">
            <a:off x="6267491" y="4427666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E30C36E4-6E36-35E9-71CF-360CF898C4A1}"/>
              </a:ext>
            </a:extLst>
          </p:cNvPr>
          <p:cNvCxnSpPr>
            <a:cxnSpLocks/>
            <a:stCxn id="237" idx="7"/>
            <a:endCxn id="239" idx="4"/>
          </p:cNvCxnSpPr>
          <p:nvPr/>
        </p:nvCxnSpPr>
        <p:spPr>
          <a:xfrm flipV="1">
            <a:off x="6267491" y="4298390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5" name="타원 244">
            <a:extLst>
              <a:ext uri="{FF2B5EF4-FFF2-40B4-BE49-F238E27FC236}">
                <a16:creationId xmlns:a16="http://schemas.microsoft.com/office/drawing/2014/main" id="{B24E2DFE-0E3C-6983-58DF-FC4FC4605824}"/>
              </a:ext>
            </a:extLst>
          </p:cNvPr>
          <p:cNvSpPr/>
          <p:nvPr/>
        </p:nvSpPr>
        <p:spPr>
          <a:xfrm>
            <a:off x="5999733" y="5278921"/>
            <a:ext cx="313698" cy="144016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92CB1799-1F54-981D-0936-8DE5EAD8D059}"/>
              </a:ext>
            </a:extLst>
          </p:cNvPr>
          <p:cNvSpPr/>
          <p:nvPr/>
        </p:nvSpPr>
        <p:spPr>
          <a:xfrm>
            <a:off x="6624541" y="5158883"/>
            <a:ext cx="267528" cy="126541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933E8B7F-CF08-AC84-9CDE-19291D76DD6E}"/>
              </a:ext>
            </a:extLst>
          </p:cNvPr>
          <p:cNvSpPr/>
          <p:nvPr/>
        </p:nvSpPr>
        <p:spPr>
          <a:xfrm>
            <a:off x="6270177" y="4984961"/>
            <a:ext cx="252023" cy="107917"/>
          </a:xfrm>
          <a:prstGeom prst="ellipse">
            <a:avLst/>
          </a:prstGeom>
          <a:solidFill>
            <a:srgbClr val="FFB5B5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2051F20-283A-B907-2C6E-F640F375E8E3}"/>
              </a:ext>
            </a:extLst>
          </p:cNvPr>
          <p:cNvSpPr/>
          <p:nvPr/>
        </p:nvSpPr>
        <p:spPr>
          <a:xfrm>
            <a:off x="6798729" y="4838650"/>
            <a:ext cx="221443" cy="93883"/>
          </a:xfrm>
          <a:prstGeom prst="ellipse">
            <a:avLst/>
          </a:prstGeom>
          <a:solidFill>
            <a:srgbClr val="DAE3F3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D5E4FEB3-A879-8C32-AAB5-E4A59CF8E0BA}"/>
              </a:ext>
            </a:extLst>
          </p:cNvPr>
          <p:cNvCxnSpPr>
            <a:stCxn id="247" idx="6"/>
            <a:endCxn id="248" idx="3"/>
          </p:cNvCxnSpPr>
          <p:nvPr/>
        </p:nvCxnSpPr>
        <p:spPr>
          <a:xfrm flipV="1">
            <a:off x="6522200" y="4918784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167456F8-7906-E79D-7065-4078F4A82BF5}"/>
              </a:ext>
            </a:extLst>
          </p:cNvPr>
          <p:cNvCxnSpPr>
            <a:cxnSpLocks/>
            <a:stCxn id="247" idx="4"/>
            <a:endCxn id="246" idx="2"/>
          </p:cNvCxnSpPr>
          <p:nvPr/>
        </p:nvCxnSpPr>
        <p:spPr>
          <a:xfrm>
            <a:off x="6396189" y="5092878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AD0531F9-0A31-3B81-6F2A-9F2F2875FAA7}"/>
              </a:ext>
            </a:extLst>
          </p:cNvPr>
          <p:cNvCxnSpPr>
            <a:cxnSpLocks/>
            <a:stCxn id="245" idx="7"/>
            <a:endCxn id="246" idx="2"/>
          </p:cNvCxnSpPr>
          <p:nvPr/>
        </p:nvCxnSpPr>
        <p:spPr>
          <a:xfrm flipV="1">
            <a:off x="6267491" y="5222154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08E36F4-1229-2E02-588D-AA51DA8F0801}"/>
              </a:ext>
            </a:extLst>
          </p:cNvPr>
          <p:cNvCxnSpPr>
            <a:cxnSpLocks/>
            <a:stCxn id="245" idx="7"/>
            <a:endCxn id="247" idx="4"/>
          </p:cNvCxnSpPr>
          <p:nvPr/>
        </p:nvCxnSpPr>
        <p:spPr>
          <a:xfrm flipV="1">
            <a:off x="6267491" y="5092878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5CAC6C12-BC7A-42DE-E51D-308F24A35934}"/>
              </a:ext>
            </a:extLst>
          </p:cNvPr>
          <p:cNvCxnSpPr>
            <a:cxnSpLocks/>
            <a:stCxn id="259" idx="4"/>
          </p:cNvCxnSpPr>
          <p:nvPr/>
        </p:nvCxnSpPr>
        <p:spPr>
          <a:xfrm flipH="1">
            <a:off x="6410376" y="3365776"/>
            <a:ext cx="499075" cy="874824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6" name="타원 255">
            <a:extLst>
              <a:ext uri="{FF2B5EF4-FFF2-40B4-BE49-F238E27FC236}">
                <a16:creationId xmlns:a16="http://schemas.microsoft.com/office/drawing/2014/main" id="{C6893729-AEE5-0966-7585-3E363923E20F}"/>
              </a:ext>
            </a:extLst>
          </p:cNvPr>
          <p:cNvSpPr/>
          <p:nvPr/>
        </p:nvSpPr>
        <p:spPr>
          <a:xfrm>
            <a:off x="5999733" y="3712164"/>
            <a:ext cx="313698" cy="144016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D7C9FD49-5A96-E644-0F04-C16B2491128B}"/>
              </a:ext>
            </a:extLst>
          </p:cNvPr>
          <p:cNvSpPr/>
          <p:nvPr/>
        </p:nvSpPr>
        <p:spPr>
          <a:xfrm>
            <a:off x="6270177" y="3418204"/>
            <a:ext cx="252023" cy="107917"/>
          </a:xfrm>
          <a:prstGeom prst="ellipse">
            <a:avLst/>
          </a:prstGeom>
          <a:noFill/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AEA3A299-821B-0F91-CAA3-510D74E082E9}"/>
              </a:ext>
            </a:extLst>
          </p:cNvPr>
          <p:cNvSpPr/>
          <p:nvPr/>
        </p:nvSpPr>
        <p:spPr>
          <a:xfrm>
            <a:off x="6798729" y="3271893"/>
            <a:ext cx="221443" cy="93883"/>
          </a:xfrm>
          <a:prstGeom prst="ellipse">
            <a:avLst/>
          </a:prstGeom>
          <a:solidFill>
            <a:srgbClr val="8FAADC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589AB213-D467-B3A8-B319-E67BD945351D}"/>
              </a:ext>
            </a:extLst>
          </p:cNvPr>
          <p:cNvCxnSpPr>
            <a:stCxn id="258" idx="6"/>
            <a:endCxn id="259" idx="3"/>
          </p:cNvCxnSpPr>
          <p:nvPr/>
        </p:nvCxnSpPr>
        <p:spPr>
          <a:xfrm flipV="1">
            <a:off x="6522200" y="3352027"/>
            <a:ext cx="308959" cy="12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3A1FC922-3C2D-18EB-F8B9-EFF0928955BD}"/>
              </a:ext>
            </a:extLst>
          </p:cNvPr>
          <p:cNvCxnSpPr>
            <a:cxnSpLocks/>
            <a:stCxn id="258" idx="4"/>
            <a:endCxn id="307" idx="2"/>
          </p:cNvCxnSpPr>
          <p:nvPr/>
        </p:nvCxnSpPr>
        <p:spPr>
          <a:xfrm>
            <a:off x="6396189" y="3526121"/>
            <a:ext cx="228352" cy="1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A25A8A15-16B4-B1D1-6988-B9E18EF7D7AC}"/>
              </a:ext>
            </a:extLst>
          </p:cNvPr>
          <p:cNvCxnSpPr>
            <a:cxnSpLocks/>
            <a:stCxn id="256" idx="7"/>
            <a:endCxn id="307" idx="2"/>
          </p:cNvCxnSpPr>
          <p:nvPr/>
        </p:nvCxnSpPr>
        <p:spPr>
          <a:xfrm flipV="1">
            <a:off x="6267491" y="3655397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CEC2B07-C5E4-390F-F1E9-3B19101F247E}"/>
              </a:ext>
            </a:extLst>
          </p:cNvPr>
          <p:cNvCxnSpPr>
            <a:cxnSpLocks/>
            <a:stCxn id="256" idx="7"/>
            <a:endCxn id="258" idx="4"/>
          </p:cNvCxnSpPr>
          <p:nvPr/>
        </p:nvCxnSpPr>
        <p:spPr>
          <a:xfrm flipV="1">
            <a:off x="6267491" y="3526121"/>
            <a:ext cx="128698" cy="20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5C3C5223-AD38-A8D4-9DB6-1E12A19ADFC6}"/>
              </a:ext>
            </a:extLst>
          </p:cNvPr>
          <p:cNvCxnSpPr>
            <a:cxnSpLocks/>
            <a:stCxn id="240" idx="4"/>
          </p:cNvCxnSpPr>
          <p:nvPr/>
        </p:nvCxnSpPr>
        <p:spPr>
          <a:xfrm flipH="1">
            <a:off x="6408848" y="4138045"/>
            <a:ext cx="500603" cy="890814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B71CC6C-1B0E-D84A-F148-D626D3B5C77F}"/>
              </a:ext>
            </a:extLst>
          </p:cNvPr>
          <p:cNvCxnSpPr>
            <a:cxnSpLocks/>
          </p:cNvCxnSpPr>
          <p:nvPr/>
        </p:nvCxnSpPr>
        <p:spPr>
          <a:xfrm flipH="1">
            <a:off x="3368435" y="4519414"/>
            <a:ext cx="550447" cy="820244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BBECAD81-711F-348B-DBF8-B7EFAB575AD5}"/>
              </a:ext>
            </a:extLst>
          </p:cNvPr>
          <p:cNvCxnSpPr>
            <a:cxnSpLocks/>
          </p:cNvCxnSpPr>
          <p:nvPr/>
        </p:nvCxnSpPr>
        <p:spPr>
          <a:xfrm rot="-720000" flipH="1">
            <a:off x="3564871" y="4543824"/>
            <a:ext cx="414533" cy="438671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7BB0CC2-8758-69F4-6B45-C5211A319CF8}"/>
              </a:ext>
            </a:extLst>
          </p:cNvPr>
          <p:cNvCxnSpPr>
            <a:cxnSpLocks/>
          </p:cNvCxnSpPr>
          <p:nvPr/>
        </p:nvCxnSpPr>
        <p:spPr>
          <a:xfrm>
            <a:off x="3942392" y="4507956"/>
            <a:ext cx="0" cy="701362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E43A482A-BBB8-BE3C-45A5-7E01FB3BB7BA}"/>
              </a:ext>
            </a:extLst>
          </p:cNvPr>
          <p:cNvCxnSpPr>
            <a:cxnSpLocks/>
          </p:cNvCxnSpPr>
          <p:nvPr/>
        </p:nvCxnSpPr>
        <p:spPr>
          <a:xfrm flipH="1">
            <a:off x="4751241" y="4319664"/>
            <a:ext cx="245441" cy="1027378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562A0F9D-3DAF-AC0A-9686-12A23D4975B1}"/>
              </a:ext>
            </a:extLst>
          </p:cNvPr>
          <p:cNvCxnSpPr>
            <a:cxnSpLocks/>
          </p:cNvCxnSpPr>
          <p:nvPr/>
        </p:nvCxnSpPr>
        <p:spPr>
          <a:xfrm>
            <a:off x="4996682" y="4319664"/>
            <a:ext cx="14187" cy="714479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6FF4FDEA-0618-9A64-A7C5-FEB2921B69B8}"/>
              </a:ext>
            </a:extLst>
          </p:cNvPr>
          <p:cNvCxnSpPr>
            <a:cxnSpLocks/>
          </p:cNvCxnSpPr>
          <p:nvPr/>
        </p:nvCxnSpPr>
        <p:spPr>
          <a:xfrm>
            <a:off x="4996682" y="4319664"/>
            <a:ext cx="377411" cy="903137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4A33DAD3-5A58-54A7-8F49-B26424FBCEB0}"/>
              </a:ext>
            </a:extLst>
          </p:cNvPr>
          <p:cNvCxnSpPr>
            <a:cxnSpLocks/>
          </p:cNvCxnSpPr>
          <p:nvPr/>
        </p:nvCxnSpPr>
        <p:spPr>
          <a:xfrm rot="540000">
            <a:off x="4954666" y="4359023"/>
            <a:ext cx="581626" cy="47791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7B0550F6-7386-982A-617F-E3701C2E9904}"/>
              </a:ext>
            </a:extLst>
          </p:cNvPr>
          <p:cNvCxnSpPr>
            <a:cxnSpLocks/>
          </p:cNvCxnSpPr>
          <p:nvPr/>
        </p:nvCxnSpPr>
        <p:spPr>
          <a:xfrm rot="540000">
            <a:off x="4961686" y="3579873"/>
            <a:ext cx="581626" cy="47791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C035838D-637E-6326-3DC4-228911909F1A}"/>
              </a:ext>
            </a:extLst>
          </p:cNvPr>
          <p:cNvCxnSpPr>
            <a:cxnSpLocks/>
            <a:stCxn id="207" idx="7"/>
            <a:endCxn id="208" idx="2"/>
          </p:cNvCxnSpPr>
          <p:nvPr/>
        </p:nvCxnSpPr>
        <p:spPr>
          <a:xfrm flipV="1">
            <a:off x="4860258" y="4427666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D54B83C9-8381-4ED4-D639-AEE243E1E6ED}"/>
              </a:ext>
            </a:extLst>
          </p:cNvPr>
          <p:cNvCxnSpPr>
            <a:cxnSpLocks/>
            <a:stCxn id="226" idx="7"/>
            <a:endCxn id="227" idx="2"/>
          </p:cNvCxnSpPr>
          <p:nvPr/>
        </p:nvCxnSpPr>
        <p:spPr>
          <a:xfrm flipV="1">
            <a:off x="4860258" y="3655397"/>
            <a:ext cx="357050" cy="7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5FE5CEA3-C524-3010-09E2-94081EFC36BC}"/>
              </a:ext>
            </a:extLst>
          </p:cNvPr>
          <p:cNvSpPr/>
          <p:nvPr/>
        </p:nvSpPr>
        <p:spPr>
          <a:xfrm>
            <a:off x="6624541" y="3592126"/>
            <a:ext cx="267528" cy="12654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2839341B-38AA-E657-4E93-F09DCC70A955}"/>
              </a:ext>
            </a:extLst>
          </p:cNvPr>
          <p:cNvSpPr/>
          <p:nvPr/>
        </p:nvSpPr>
        <p:spPr>
          <a:xfrm>
            <a:off x="6624541" y="4364395"/>
            <a:ext cx="267528" cy="12654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BA67ABDB-8227-7DD3-3D9A-31B6CB1C2D08}"/>
              </a:ext>
            </a:extLst>
          </p:cNvPr>
          <p:cNvSpPr txBox="1"/>
          <p:nvPr/>
        </p:nvSpPr>
        <p:spPr>
          <a:xfrm>
            <a:off x="1961338" y="5508800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Node 1</a:t>
            </a:r>
            <a:endParaRPr lang="ko-KR" altLang="en-US" sz="10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CAB1CB5-BA25-BC0B-C55E-40C8F467D52B}"/>
              </a:ext>
            </a:extLst>
          </p:cNvPr>
          <p:cNvSpPr txBox="1"/>
          <p:nvPr/>
        </p:nvSpPr>
        <p:spPr>
          <a:xfrm>
            <a:off x="3416411" y="5514746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Node 2</a:t>
            </a:r>
            <a:endParaRPr lang="ko-KR" altLang="en-US" sz="10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A2C0313-4DF1-A332-EE53-05B21BE77DBF}"/>
              </a:ext>
            </a:extLst>
          </p:cNvPr>
          <p:cNvSpPr txBox="1"/>
          <p:nvPr/>
        </p:nvSpPr>
        <p:spPr>
          <a:xfrm>
            <a:off x="4817449" y="5514746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Node 3</a:t>
            </a:r>
            <a:endParaRPr lang="ko-KR" altLang="en-US" sz="10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4ECDB5BC-2831-BFFA-793E-264EF041F7AA}"/>
              </a:ext>
            </a:extLst>
          </p:cNvPr>
          <p:cNvSpPr txBox="1"/>
          <p:nvPr/>
        </p:nvSpPr>
        <p:spPr>
          <a:xfrm>
            <a:off x="6210503" y="5518220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Node 4</a:t>
            </a:r>
            <a:endParaRPr lang="ko-KR" altLang="en-US" sz="10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5FF27E84-1664-056C-E74C-2DF6BA87D69F}"/>
              </a:ext>
            </a:extLst>
          </p:cNvPr>
          <p:cNvCxnSpPr>
            <a:cxnSpLocks/>
          </p:cNvCxnSpPr>
          <p:nvPr/>
        </p:nvCxnSpPr>
        <p:spPr>
          <a:xfrm>
            <a:off x="6909451" y="4140300"/>
            <a:ext cx="0" cy="737139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C5BAEFCB-6CDF-9E11-8B3F-79A8F8F67FB5}"/>
              </a:ext>
            </a:extLst>
          </p:cNvPr>
          <p:cNvCxnSpPr>
            <a:cxnSpLocks/>
          </p:cNvCxnSpPr>
          <p:nvPr/>
        </p:nvCxnSpPr>
        <p:spPr>
          <a:xfrm>
            <a:off x="6907642" y="3360274"/>
            <a:ext cx="0" cy="729841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9D98509-9909-F041-2C27-582D37F4EF60}"/>
              </a:ext>
            </a:extLst>
          </p:cNvPr>
          <p:cNvGrpSpPr/>
          <p:nvPr/>
        </p:nvGrpSpPr>
        <p:grpSpPr>
          <a:xfrm>
            <a:off x="8832304" y="946912"/>
            <a:ext cx="1879399" cy="1657219"/>
            <a:chOff x="2331630" y="3506030"/>
            <a:chExt cx="1879399" cy="1657219"/>
          </a:xfrm>
        </p:grpSpPr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2D5675F5-0928-348C-7440-C87DCD9F782E}"/>
                </a:ext>
              </a:extLst>
            </p:cNvPr>
            <p:cNvSpPr/>
            <p:nvPr/>
          </p:nvSpPr>
          <p:spPr>
            <a:xfrm>
              <a:off x="2804030" y="3897330"/>
              <a:ext cx="216024" cy="216024"/>
            </a:xfrm>
            <a:prstGeom prst="ellipse">
              <a:avLst/>
            </a:prstGeom>
            <a:solidFill>
              <a:srgbClr val="F17D33"/>
            </a:solidFill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4405F82F-A82C-1DBE-2989-84D6FDE07027}"/>
                </a:ext>
              </a:extLst>
            </p:cNvPr>
            <p:cNvSpPr/>
            <p:nvPr/>
          </p:nvSpPr>
          <p:spPr>
            <a:xfrm>
              <a:off x="3524110" y="3897330"/>
              <a:ext cx="216024" cy="21602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50B23D51-4874-47F8-3250-81331E7D9C33}"/>
                </a:ext>
              </a:extLst>
            </p:cNvPr>
            <p:cNvSpPr/>
            <p:nvPr/>
          </p:nvSpPr>
          <p:spPr>
            <a:xfrm>
              <a:off x="2331630" y="4460752"/>
              <a:ext cx="216024" cy="216024"/>
            </a:xfrm>
            <a:prstGeom prst="ellipse">
              <a:avLst/>
            </a:prstGeom>
            <a:solidFill>
              <a:srgbClr val="5D99D7"/>
            </a:solidFill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DA49257A-9A06-D043-6C14-29D49A6C46C2}"/>
                </a:ext>
              </a:extLst>
            </p:cNvPr>
            <p:cNvSpPr/>
            <p:nvPr/>
          </p:nvSpPr>
          <p:spPr>
            <a:xfrm>
              <a:off x="2804030" y="4947225"/>
              <a:ext cx="216024" cy="2160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25A54502-CB90-0506-5EC8-52BBD73C891B}"/>
                </a:ext>
              </a:extLst>
            </p:cNvPr>
            <p:cNvSpPr/>
            <p:nvPr/>
          </p:nvSpPr>
          <p:spPr>
            <a:xfrm>
              <a:off x="3524110" y="4941168"/>
              <a:ext cx="216024" cy="216024"/>
            </a:xfrm>
            <a:prstGeom prst="ellipse">
              <a:avLst/>
            </a:prstGeom>
            <a:solidFill>
              <a:srgbClr val="CC00CC">
                <a:alpha val="71000"/>
              </a:srgbClr>
            </a:solidFill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AE47F61-186C-8804-86C5-25DFD3AC20B5}"/>
                </a:ext>
              </a:extLst>
            </p:cNvPr>
            <p:cNvSpPr/>
            <p:nvPr/>
          </p:nvSpPr>
          <p:spPr>
            <a:xfrm>
              <a:off x="3995005" y="4460752"/>
              <a:ext cx="216024" cy="216024"/>
            </a:xfrm>
            <a:prstGeom prst="ellipse">
              <a:avLst/>
            </a:prstGeom>
            <a:solidFill>
              <a:srgbClr val="6EAE47"/>
            </a:solidFill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0E61D2D-3E86-8AA2-C015-2A7B43D98220}"/>
                </a:ext>
              </a:extLst>
            </p:cNvPr>
            <p:cNvCxnSpPr>
              <a:cxnSpLocks/>
              <a:stCxn id="329" idx="5"/>
              <a:endCxn id="333" idx="1"/>
            </p:cNvCxnSpPr>
            <p:nvPr/>
          </p:nvCxnSpPr>
          <p:spPr>
            <a:xfrm>
              <a:off x="3708498" y="4081718"/>
              <a:ext cx="318143" cy="4106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822BF5A2-10FB-45DB-3102-775D4410CB3D}"/>
                </a:ext>
              </a:extLst>
            </p:cNvPr>
            <p:cNvCxnSpPr>
              <a:cxnSpLocks/>
              <a:stCxn id="332" idx="7"/>
              <a:endCxn id="333" idx="3"/>
            </p:cNvCxnSpPr>
            <p:nvPr/>
          </p:nvCxnSpPr>
          <p:spPr>
            <a:xfrm flipV="1">
              <a:off x="3708498" y="4645140"/>
              <a:ext cx="318143" cy="3276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8A1E9494-0377-3C0A-EB38-8652B2170A33}"/>
                </a:ext>
              </a:extLst>
            </p:cNvPr>
            <p:cNvCxnSpPr>
              <a:cxnSpLocks/>
              <a:stCxn id="330" idx="5"/>
              <a:endCxn id="332" idx="2"/>
            </p:cNvCxnSpPr>
            <p:nvPr/>
          </p:nvCxnSpPr>
          <p:spPr>
            <a:xfrm>
              <a:off x="2516018" y="4645140"/>
              <a:ext cx="1008092" cy="404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0A1D0ACF-EBBA-6067-551F-66D268266455}"/>
                </a:ext>
              </a:extLst>
            </p:cNvPr>
            <p:cNvCxnSpPr>
              <a:cxnSpLocks/>
              <a:stCxn id="328" idx="4"/>
              <a:endCxn id="331" idx="0"/>
            </p:cNvCxnSpPr>
            <p:nvPr/>
          </p:nvCxnSpPr>
          <p:spPr>
            <a:xfrm>
              <a:off x="2912042" y="4113354"/>
              <a:ext cx="0" cy="8338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137971BB-45A6-EBB6-7C56-C3CAB5267613}"/>
                </a:ext>
              </a:extLst>
            </p:cNvPr>
            <p:cNvCxnSpPr>
              <a:cxnSpLocks/>
              <a:stCxn id="329" idx="3"/>
              <a:endCxn id="331" idx="7"/>
            </p:cNvCxnSpPr>
            <p:nvPr/>
          </p:nvCxnSpPr>
          <p:spPr>
            <a:xfrm flipH="1">
              <a:off x="2988418" y="4081718"/>
              <a:ext cx="567328" cy="8971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4D1ECE5A-E10E-0BEC-4A0E-D21D86E8DEE0}"/>
                </a:ext>
              </a:extLst>
            </p:cNvPr>
            <p:cNvCxnSpPr>
              <a:cxnSpLocks/>
              <a:stCxn id="329" idx="2"/>
              <a:endCxn id="328" idx="6"/>
            </p:cNvCxnSpPr>
            <p:nvPr/>
          </p:nvCxnSpPr>
          <p:spPr>
            <a:xfrm flipH="1">
              <a:off x="3020054" y="4005342"/>
              <a:ext cx="50405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44E947E8-D90D-D496-1718-19901AE265E1}"/>
                </a:ext>
              </a:extLst>
            </p:cNvPr>
            <p:cNvCxnSpPr>
              <a:cxnSpLocks/>
              <a:stCxn id="330" idx="7"/>
              <a:endCxn id="328" idx="3"/>
            </p:cNvCxnSpPr>
            <p:nvPr/>
          </p:nvCxnSpPr>
          <p:spPr>
            <a:xfrm flipV="1">
              <a:off x="2516018" y="4081718"/>
              <a:ext cx="319648" cy="4106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A4ECB5DF-4F2A-E736-862E-B2FA49FED4A6}"/>
                    </a:ext>
                  </a:extLst>
                </p:cNvPr>
                <p:cNvSpPr txBox="1"/>
                <p:nvPr/>
              </p:nvSpPr>
              <p:spPr>
                <a:xfrm>
                  <a:off x="2517493" y="3506030"/>
                  <a:ext cx="167653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ko-KR" altLang="en-US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5F1CDAF-046F-FFA8-A480-872DEA0C0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93" y="3506030"/>
                  <a:ext cx="1676530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CE5EA82B-5A88-51B5-73E5-036521A55DB5}"/>
                </a:ext>
              </a:extLst>
            </p:cNvPr>
            <p:cNvCxnSpPr>
              <a:cxnSpLocks/>
              <a:stCxn id="333" idx="2"/>
              <a:endCxn id="331" idx="6"/>
            </p:cNvCxnSpPr>
            <p:nvPr/>
          </p:nvCxnSpPr>
          <p:spPr>
            <a:xfrm flipH="1">
              <a:off x="3020054" y="4568764"/>
              <a:ext cx="974951" cy="48647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3" name="표 342">
            <a:extLst>
              <a:ext uri="{FF2B5EF4-FFF2-40B4-BE49-F238E27FC236}">
                <a16:creationId xmlns:a16="http://schemas.microsoft.com/office/drawing/2014/main" id="{CD1519D6-9394-746E-2D48-F8943A614D08}"/>
              </a:ext>
            </a:extLst>
          </p:cNvPr>
          <p:cNvGraphicFramePr>
            <a:graphicFrameLocks noGrp="1"/>
          </p:cNvGraphicFramePr>
          <p:nvPr/>
        </p:nvGraphicFramePr>
        <p:xfrm>
          <a:off x="8525467" y="1240502"/>
          <a:ext cx="740652" cy="185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3">
                  <a:extLst>
                    <a:ext uri="{9D8B030D-6E8A-4147-A177-3AD203B41FA5}">
                      <a16:colId xmlns:a16="http://schemas.microsoft.com/office/drawing/2014/main" val="2366472957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2235617841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1210314472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570436628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-1.1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3.2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4.2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D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0.4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905129"/>
                  </a:ext>
                </a:extLst>
              </a:tr>
            </a:tbl>
          </a:graphicData>
        </a:graphic>
      </p:graphicFrame>
      <p:graphicFrame>
        <p:nvGraphicFramePr>
          <p:cNvPr id="344" name="표 343">
            <a:extLst>
              <a:ext uri="{FF2B5EF4-FFF2-40B4-BE49-F238E27FC236}">
                <a16:creationId xmlns:a16="http://schemas.microsoft.com/office/drawing/2014/main" id="{2CB0DEDF-9D7E-7B9F-3EDA-F6EB97DBE234}"/>
              </a:ext>
            </a:extLst>
          </p:cNvPr>
          <p:cNvGraphicFramePr>
            <a:graphicFrameLocks noGrp="1"/>
          </p:cNvGraphicFramePr>
          <p:nvPr/>
        </p:nvGraphicFramePr>
        <p:xfrm>
          <a:off x="8427781" y="2177828"/>
          <a:ext cx="740652" cy="185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3">
                  <a:extLst>
                    <a:ext uri="{9D8B030D-6E8A-4147-A177-3AD203B41FA5}">
                      <a16:colId xmlns:a16="http://schemas.microsoft.com/office/drawing/2014/main" val="1044856080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4168705878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1648909718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142349361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5.1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A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2.1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-1.2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0.5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859557"/>
                  </a:ext>
                </a:extLst>
              </a:tr>
            </a:tbl>
          </a:graphicData>
        </a:graphic>
      </p:graphicFrame>
      <p:graphicFrame>
        <p:nvGraphicFramePr>
          <p:cNvPr id="345" name="표 344">
            <a:extLst>
              <a:ext uri="{FF2B5EF4-FFF2-40B4-BE49-F238E27FC236}">
                <a16:creationId xmlns:a16="http://schemas.microsoft.com/office/drawing/2014/main" id="{ED1E77F2-1110-F342-1617-7395C5D4D390}"/>
              </a:ext>
            </a:extLst>
          </p:cNvPr>
          <p:cNvGraphicFramePr>
            <a:graphicFrameLocks noGrp="1"/>
          </p:cNvGraphicFramePr>
          <p:nvPr/>
        </p:nvGraphicFramePr>
        <p:xfrm>
          <a:off x="10343939" y="2167519"/>
          <a:ext cx="740652" cy="185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3">
                  <a:extLst>
                    <a:ext uri="{9D8B030D-6E8A-4147-A177-3AD203B41FA5}">
                      <a16:colId xmlns:a16="http://schemas.microsoft.com/office/drawing/2014/main" val="1477919777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3006898682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1523793734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2804814526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1.4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E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2.5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E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4.5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E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3.2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07499"/>
                  </a:ext>
                </a:extLst>
              </a:tr>
            </a:tbl>
          </a:graphicData>
        </a:graphic>
      </p:graphicFrame>
      <p:graphicFrame>
        <p:nvGraphicFramePr>
          <p:cNvPr id="346" name="표 345">
            <a:extLst>
              <a:ext uri="{FF2B5EF4-FFF2-40B4-BE49-F238E27FC236}">
                <a16:creationId xmlns:a16="http://schemas.microsoft.com/office/drawing/2014/main" id="{66B831FF-46A1-BEDC-F3F8-0045EE65DA13}"/>
              </a:ext>
            </a:extLst>
          </p:cNvPr>
          <p:cNvGraphicFramePr>
            <a:graphicFrameLocks noGrp="1"/>
          </p:cNvGraphicFramePr>
          <p:nvPr/>
        </p:nvGraphicFramePr>
        <p:xfrm>
          <a:off x="9681537" y="1606207"/>
          <a:ext cx="740652" cy="185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3">
                  <a:extLst>
                    <a:ext uri="{9D8B030D-6E8A-4147-A177-3AD203B41FA5}">
                      <a16:colId xmlns:a16="http://schemas.microsoft.com/office/drawing/2014/main" val="1734454221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725486816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3172401368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491266674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0.5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0.8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-0.8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1.3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968295"/>
                  </a:ext>
                </a:extLst>
              </a:tr>
            </a:tbl>
          </a:graphicData>
        </a:graphic>
      </p:graphicFrame>
      <p:graphicFrame>
        <p:nvGraphicFramePr>
          <p:cNvPr id="347" name="표 346">
            <a:extLst>
              <a:ext uri="{FF2B5EF4-FFF2-40B4-BE49-F238E27FC236}">
                <a16:creationId xmlns:a16="http://schemas.microsoft.com/office/drawing/2014/main" id="{6B89079B-2742-95E3-E4F1-232A3C115D64}"/>
              </a:ext>
            </a:extLst>
          </p:cNvPr>
          <p:cNvGraphicFramePr>
            <a:graphicFrameLocks noGrp="1"/>
          </p:cNvGraphicFramePr>
          <p:nvPr/>
        </p:nvGraphicFramePr>
        <p:xfrm>
          <a:off x="9018167" y="2642814"/>
          <a:ext cx="740652" cy="185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3">
                  <a:extLst>
                    <a:ext uri="{9D8B030D-6E8A-4147-A177-3AD203B41FA5}">
                      <a16:colId xmlns:a16="http://schemas.microsoft.com/office/drawing/2014/main" val="1256044432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86743773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1020184954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2002462617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2.1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4.5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1.4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0.4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55999"/>
                  </a:ext>
                </a:extLst>
              </a:tr>
            </a:tbl>
          </a:graphicData>
        </a:graphic>
      </p:graphicFrame>
      <p:graphicFrame>
        <p:nvGraphicFramePr>
          <p:cNvPr id="348" name="표 347">
            <a:extLst>
              <a:ext uri="{FF2B5EF4-FFF2-40B4-BE49-F238E27FC236}">
                <a16:creationId xmlns:a16="http://schemas.microsoft.com/office/drawing/2014/main" id="{029912EB-8AB5-D2C5-DE22-184F37F6491B}"/>
              </a:ext>
            </a:extLst>
          </p:cNvPr>
          <p:cNvGraphicFramePr>
            <a:graphicFrameLocks noGrp="1"/>
          </p:cNvGraphicFramePr>
          <p:nvPr/>
        </p:nvGraphicFramePr>
        <p:xfrm>
          <a:off x="9939467" y="2641244"/>
          <a:ext cx="740652" cy="185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3">
                  <a:extLst>
                    <a:ext uri="{9D8B030D-6E8A-4147-A177-3AD203B41FA5}">
                      <a16:colId xmlns:a16="http://schemas.microsoft.com/office/drawing/2014/main" val="3844189774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2618105978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980581259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2147729008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4.5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CC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3.1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CC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0.4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CC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-1.7</a:t>
                      </a:r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CC">
                        <a:alpha val="1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09494"/>
                  </a:ext>
                </a:extLst>
              </a:tr>
            </a:tbl>
          </a:graphicData>
        </a:graphic>
      </p:graphicFrame>
      <p:pic>
        <p:nvPicPr>
          <p:cNvPr id="439" name="그림 438">
            <a:extLst>
              <a:ext uri="{FF2B5EF4-FFF2-40B4-BE49-F238E27FC236}">
                <a16:creationId xmlns:a16="http://schemas.microsoft.com/office/drawing/2014/main" id="{1D76CEB8-09C7-9FBB-FE6D-234C48B06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88" t="2856" b="25710"/>
          <a:stretch/>
        </p:blipFill>
        <p:spPr>
          <a:xfrm>
            <a:off x="8272971" y="3615308"/>
            <a:ext cx="3468152" cy="2025068"/>
          </a:xfrm>
          <a:prstGeom prst="rect">
            <a:avLst/>
          </a:prstGeom>
        </p:spPr>
      </p:pic>
      <p:sp>
        <p:nvSpPr>
          <p:cNvPr id="440" name="TextBox 439">
            <a:extLst>
              <a:ext uri="{FF2B5EF4-FFF2-40B4-BE49-F238E27FC236}">
                <a16:creationId xmlns:a16="http://schemas.microsoft.com/office/drawing/2014/main" id="{4806980D-0532-217F-043A-90D2A81AB5D3}"/>
              </a:ext>
            </a:extLst>
          </p:cNvPr>
          <p:cNvSpPr txBox="1"/>
          <p:nvPr/>
        </p:nvSpPr>
        <p:spPr>
          <a:xfrm>
            <a:off x="564453" y="5926718"/>
            <a:ext cx="674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Layer 2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Node 1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집계할 때</a:t>
            </a: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 이전 </a:t>
            </a: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Layer 1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Node 4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 특성이 반영된 </a:t>
            </a: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Node 3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집계</a:t>
            </a:r>
            <a:endParaRPr lang="en-US" altLang="ko-KR" sz="12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이를 일반화하면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Layer 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고려하는 </a:t>
            </a: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hop 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endParaRPr lang="ko-KR" altLang="en-US" sz="12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B4B829ED-474A-A09E-844D-D711E38C4856}"/>
              </a:ext>
            </a:extLst>
          </p:cNvPr>
          <p:cNvSpPr/>
          <p:nvPr/>
        </p:nvSpPr>
        <p:spPr>
          <a:xfrm>
            <a:off x="8177730" y="3517941"/>
            <a:ext cx="133354" cy="2247012"/>
          </a:xfrm>
          <a:prstGeom prst="rect">
            <a:avLst/>
          </a:prstGeom>
          <a:solidFill>
            <a:schemeClr val="bg1"/>
          </a:solidFill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99313822-BD4E-8133-86C3-2344894A1DBE}"/>
              </a:ext>
            </a:extLst>
          </p:cNvPr>
          <p:cNvCxnSpPr/>
          <p:nvPr/>
        </p:nvCxnSpPr>
        <p:spPr>
          <a:xfrm>
            <a:off x="8183300" y="3600943"/>
            <a:ext cx="0" cy="2050658"/>
          </a:xfrm>
          <a:prstGeom prst="line">
            <a:avLst/>
          </a:prstGeom>
          <a:ln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3" name="TextBox 442">
            <a:extLst>
              <a:ext uri="{FF2B5EF4-FFF2-40B4-BE49-F238E27FC236}">
                <a16:creationId xmlns:a16="http://schemas.microsoft.com/office/drawing/2014/main" id="{E6CDDC66-5D1D-BD77-C79C-C30D8B2B356F}"/>
              </a:ext>
            </a:extLst>
          </p:cNvPr>
          <p:cNvSpPr txBox="1"/>
          <p:nvPr/>
        </p:nvSpPr>
        <p:spPr>
          <a:xfrm>
            <a:off x="11064936" y="5690248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Layer </a:t>
            </a:r>
            <a:r>
              <a:rPr lang="ko-KR" altLang="en-US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endParaRPr lang="ko-KR" altLang="en-US" sz="10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83821592-D9F1-0451-9A0E-7F124299BB99}"/>
              </a:ext>
            </a:extLst>
          </p:cNvPr>
          <p:cNvSpPr txBox="1"/>
          <p:nvPr/>
        </p:nvSpPr>
        <p:spPr>
          <a:xfrm rot="16200000">
            <a:off x="7398975" y="4008720"/>
            <a:ext cx="1213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Smoothing</a:t>
            </a:r>
            <a:r>
              <a:rPr lang="ko-KR" altLang="en-US" sz="10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된 특징</a:t>
            </a:r>
            <a:endParaRPr lang="ko-KR" altLang="en-US" sz="10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B6FEE2EF-BF2B-4D06-1EF3-5A56FA1443A8}"/>
              </a:ext>
            </a:extLst>
          </p:cNvPr>
          <p:cNvSpPr txBox="1"/>
          <p:nvPr/>
        </p:nvSpPr>
        <p:spPr>
          <a:xfrm>
            <a:off x="7956034" y="5931887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Aggregation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통한 </a:t>
            </a: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Smoothing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된 </a:t>
            </a: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Node 1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갖는 특징</a:t>
            </a:r>
            <a:endParaRPr lang="en-US" altLang="ko-KR" sz="12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의미적으로 표현한 그래프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10D73EB5-4F74-C3CB-C06C-E5E7F60495A3}"/>
              </a:ext>
            </a:extLst>
          </p:cNvPr>
          <p:cNvCxnSpPr>
            <a:cxnSpLocks/>
          </p:cNvCxnSpPr>
          <p:nvPr/>
        </p:nvCxnSpPr>
        <p:spPr>
          <a:xfrm flipH="1">
            <a:off x="8183300" y="5651601"/>
            <a:ext cx="3456384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연결선: 구부러짐 448">
            <a:extLst>
              <a:ext uri="{FF2B5EF4-FFF2-40B4-BE49-F238E27FC236}">
                <a16:creationId xmlns:a16="http://schemas.microsoft.com/office/drawing/2014/main" id="{3978C1A2-4AB1-E936-71A9-BD012005F4C5}"/>
              </a:ext>
            </a:extLst>
          </p:cNvPr>
          <p:cNvCxnSpPr>
            <a:cxnSpLocks/>
            <a:stCxn id="328" idx="2"/>
            <a:endCxn id="444" idx="3"/>
          </p:cNvCxnSpPr>
          <p:nvPr/>
        </p:nvCxnSpPr>
        <p:spPr>
          <a:xfrm rot="10800000" flipV="1">
            <a:off x="8005874" y="1446224"/>
            <a:ext cx="1298831" cy="2078710"/>
          </a:xfrm>
          <a:prstGeom prst="curvedConnector2">
            <a:avLst/>
          </a:prstGeom>
          <a:ln>
            <a:solidFill>
              <a:srgbClr val="F17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3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3EA44-8E42-A5FB-6A98-21E9A801D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546140C-DD6E-98E5-CC0A-B410613E0AE6}"/>
              </a:ext>
            </a:extLst>
          </p:cNvPr>
          <p:cNvSpPr txBox="1">
            <a:spLocks/>
          </p:cNvSpPr>
          <p:nvPr/>
        </p:nvSpPr>
        <p:spPr>
          <a:xfrm>
            <a:off x="537364" y="1067109"/>
            <a:ext cx="11103252" cy="53515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/>
              <a:t>GNN</a:t>
            </a:r>
            <a:r>
              <a:rPr lang="ko-KR" altLang="en-US" dirty="0"/>
              <a:t>은 어디에 활용되는가</a:t>
            </a:r>
            <a:r>
              <a:rPr lang="en-US" altLang="ko-KR" dirty="0"/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3474B2-E9E2-CB6C-1FFE-CEB8B771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GNNs so far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C7E50-D0E5-4D67-CC1A-5505FFCD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73EFD-A107-B062-9D11-479ACDC6464B}"/>
              </a:ext>
            </a:extLst>
          </p:cNvPr>
          <p:cNvSpPr txBox="1"/>
          <p:nvPr/>
        </p:nvSpPr>
        <p:spPr>
          <a:xfrm>
            <a:off x="6088990" y="682115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1" dirty="0">
                <a:solidFill>
                  <a:srgbClr val="000000"/>
                </a:solidFill>
                <a:effectLst/>
                <a:latin typeface="+mj-lt"/>
              </a:rPr>
              <a:t>https://medium.com/@shivam_bajpai/graph-neural-network-explained-903884dd9a82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FAAB4E-01A5-0F75-5EB9-A6E55C6AF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28094"/>
            <a:ext cx="66675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0ACC4-461E-A388-276B-454562B069DD}"/>
              </a:ext>
            </a:extLst>
          </p:cNvPr>
          <p:cNvSpPr txBox="1"/>
          <p:nvPr/>
        </p:nvSpPr>
        <p:spPr>
          <a:xfrm>
            <a:off x="9173877" y="269962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사기꾼 탐지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18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D2F37-6EE4-C68A-C80A-3F1B81C6554B}"/>
              </a:ext>
            </a:extLst>
          </p:cNvPr>
          <p:cNvSpPr txBox="1"/>
          <p:nvPr/>
        </p:nvSpPr>
        <p:spPr>
          <a:xfrm>
            <a:off x="9173877" y="580655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추천 시스템</a:t>
            </a:r>
            <a:endParaRPr lang="ko-KR" altLang="en-US" sz="18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9828A-2262-DE77-FE0F-8908B1CA0D1E}"/>
              </a:ext>
            </a:extLst>
          </p:cNvPr>
          <p:cNvSpPr txBox="1"/>
          <p:nvPr/>
        </p:nvSpPr>
        <p:spPr>
          <a:xfrm>
            <a:off x="9170865" y="427962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트래픽 지역 예측</a:t>
            </a:r>
            <a:endParaRPr lang="ko-KR" altLang="en-US" sz="18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8126A8-D810-E479-E143-662F28632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48" y="4900243"/>
            <a:ext cx="2883815" cy="9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3663D7-B176-D39A-650A-A7ECB34B4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750" y="3194313"/>
            <a:ext cx="2056973" cy="9836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B7EF2CE-D89B-6A71-A411-F64C639CE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49" y="1373932"/>
            <a:ext cx="2056973" cy="12109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ED43DD-5F88-B364-67D6-6465CC95D22E}"/>
              </a:ext>
            </a:extLst>
          </p:cNvPr>
          <p:cNvSpPr txBox="1"/>
          <p:nvPr/>
        </p:nvSpPr>
        <p:spPr>
          <a:xfrm>
            <a:off x="302137" y="176004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그래프 전체 수준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en-US" sz="18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6699E4-A2A0-6D5D-6767-9930BAE17B0B}"/>
              </a:ext>
            </a:extLst>
          </p:cNvPr>
          <p:cNvSpPr txBox="1"/>
          <p:nvPr/>
        </p:nvSpPr>
        <p:spPr>
          <a:xfrm>
            <a:off x="501774" y="5727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그래프 생성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새로운 약물 발견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D4F5DD-ED5C-EC73-2C5F-6FA35323E37D}"/>
              </a:ext>
            </a:extLst>
          </p:cNvPr>
          <p:cNvSpPr txBox="1"/>
          <p:nvPr/>
        </p:nvSpPr>
        <p:spPr>
          <a:xfrm>
            <a:off x="537364" y="31409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그래프 예측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화학 반응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합성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분해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예측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11F6D6A-5E09-543F-E54E-E78548AAF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94" y="4838525"/>
            <a:ext cx="3494822" cy="830864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A89234D-06AE-D2CF-CA9F-2E183465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8"/>
          <a:stretch/>
        </p:blipFill>
        <p:spPr bwMode="auto">
          <a:xfrm>
            <a:off x="478190" y="2187193"/>
            <a:ext cx="3816424" cy="99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9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27" grpId="0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6EE4B-F90E-19D9-7B68-F5E6FCE21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467578-B8A4-9A56-88CE-FD4E2293703E}"/>
              </a:ext>
            </a:extLst>
          </p:cNvPr>
          <p:cNvSpPr txBox="1">
            <a:spLocks/>
          </p:cNvSpPr>
          <p:nvPr/>
        </p:nvSpPr>
        <p:spPr>
          <a:xfrm>
            <a:off x="537364" y="1067109"/>
            <a:ext cx="11103252" cy="53515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/>
              <a:t>Survey paper</a:t>
            </a:r>
            <a:r>
              <a:rPr lang="ko-KR" altLang="en-US" dirty="0"/>
              <a:t>에서 소개하는 </a:t>
            </a:r>
            <a:r>
              <a:rPr lang="en-US" altLang="ko-KR" dirty="0"/>
              <a:t>GNNs</a:t>
            </a:r>
            <a:r>
              <a:rPr lang="ko-KR" altLang="en-US" dirty="0"/>
              <a:t>의 연도별 분류</a:t>
            </a:r>
            <a:endParaRPr lang="en-US" altLang="ko-KR" dirty="0"/>
          </a:p>
          <a:p>
            <a:pPr lvl="1" fontAlgn="auto"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GNN</a:t>
            </a:r>
            <a:r>
              <a:rPr lang="ko-KR" altLang="en-US" dirty="0">
                <a:solidFill>
                  <a:schemeClr val="tx1"/>
                </a:solidFill>
              </a:rPr>
              <a:t>의 시초 </a:t>
            </a:r>
            <a:r>
              <a:rPr lang="en-US" altLang="ko-KR" dirty="0">
                <a:solidFill>
                  <a:schemeClr val="tx1"/>
                </a:solidFill>
              </a:rPr>
              <a:t>: Recurrent GNN </a:t>
            </a:r>
            <a:r>
              <a:rPr lang="en-US" altLang="ko-KR" sz="1800" i="1" dirty="0">
                <a:solidFill>
                  <a:schemeClr val="tx1"/>
                </a:solidFill>
              </a:rPr>
              <a:t>(== </a:t>
            </a:r>
            <a:r>
              <a:rPr lang="en-US" altLang="ko-KR" sz="1800" i="1" dirty="0" err="1">
                <a:solidFill>
                  <a:schemeClr val="tx1"/>
                </a:solidFill>
              </a:rPr>
              <a:t>RecGNN</a:t>
            </a:r>
            <a:r>
              <a:rPr lang="en-US" altLang="ko-KR" sz="1800" i="1" dirty="0">
                <a:solidFill>
                  <a:schemeClr val="tx1"/>
                </a:solidFill>
              </a:rPr>
              <a:t> or Original GNN)</a:t>
            </a:r>
          </a:p>
          <a:p>
            <a:pPr lvl="1" fontAlgn="auto">
              <a:spcAft>
                <a:spcPts val="0"/>
              </a:spcAft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BA1F21-D0D8-F393-777E-2ABA2960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GNNs so far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B46FA-C6BF-5A9D-3627-06B21852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2E02BA-25EB-5CD9-EA59-42EC837A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45" y="2312209"/>
            <a:ext cx="6986169" cy="388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A32E148-4E25-85D7-49CE-165D754127CB}"/>
              </a:ext>
            </a:extLst>
          </p:cNvPr>
          <p:cNvSpPr/>
          <p:nvPr/>
        </p:nvSpPr>
        <p:spPr>
          <a:xfrm>
            <a:off x="5734464" y="2855198"/>
            <a:ext cx="504056" cy="21602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9E8E97-F08C-1D23-000C-6DDE2D9F578D}"/>
              </a:ext>
            </a:extLst>
          </p:cNvPr>
          <p:cNvSpPr/>
          <p:nvPr/>
        </p:nvSpPr>
        <p:spPr>
          <a:xfrm>
            <a:off x="5734464" y="4449755"/>
            <a:ext cx="504056" cy="21602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68133-7FEC-6AD9-6490-7510FA885479}"/>
              </a:ext>
            </a:extLst>
          </p:cNvPr>
          <p:cNvSpPr txBox="1"/>
          <p:nvPr/>
        </p:nvSpPr>
        <p:spPr>
          <a:xfrm>
            <a:off x="5621298" y="2632386"/>
            <a:ext cx="7437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lt"/>
              </a:rPr>
              <a:t>Tutorial 4</a:t>
            </a:r>
            <a:endParaRPr lang="ko-KR" altLang="en-US" sz="1050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3F78DC-321B-08B0-AE7C-AC2ED46FB0BA}"/>
              </a:ext>
            </a:extLst>
          </p:cNvPr>
          <p:cNvSpPr/>
          <p:nvPr/>
        </p:nvSpPr>
        <p:spPr>
          <a:xfrm>
            <a:off x="5734464" y="3550587"/>
            <a:ext cx="504056" cy="21602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6CD67-877D-2E4F-818C-F8462FF749C3}"/>
              </a:ext>
            </a:extLst>
          </p:cNvPr>
          <p:cNvSpPr txBox="1"/>
          <p:nvPr/>
        </p:nvSpPr>
        <p:spPr>
          <a:xfrm>
            <a:off x="5056515" y="3542136"/>
            <a:ext cx="7437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lt"/>
              </a:rPr>
              <a:t>Tutorial 3</a:t>
            </a:r>
            <a:endParaRPr lang="ko-KR" altLang="en-US" sz="105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2C8EA9-C585-C33E-4685-8D7BE2EAFF58}"/>
              </a:ext>
            </a:extLst>
          </p:cNvPr>
          <p:cNvSpPr txBox="1"/>
          <p:nvPr/>
        </p:nvSpPr>
        <p:spPr>
          <a:xfrm>
            <a:off x="5033053" y="4430713"/>
            <a:ext cx="7437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lt"/>
              </a:rPr>
              <a:t>Tutorial 6</a:t>
            </a:r>
            <a:endParaRPr lang="ko-KR" altLang="en-US" sz="1050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DB5EFF-9805-5BCE-2B01-A962FED04468}"/>
              </a:ext>
            </a:extLst>
          </p:cNvPr>
          <p:cNvSpPr/>
          <p:nvPr/>
        </p:nvSpPr>
        <p:spPr>
          <a:xfrm>
            <a:off x="7530495" y="5263714"/>
            <a:ext cx="609908" cy="21602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F0C15A-D3A4-70F9-CFA6-B5BAA417D201}"/>
              </a:ext>
            </a:extLst>
          </p:cNvPr>
          <p:cNvSpPr txBox="1"/>
          <p:nvPr/>
        </p:nvSpPr>
        <p:spPr>
          <a:xfrm>
            <a:off x="8110856" y="5240921"/>
            <a:ext cx="7437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lt"/>
              </a:rPr>
              <a:t>Tutorial 8</a:t>
            </a:r>
            <a:endParaRPr lang="ko-KR" altLang="en-US" sz="1050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17894B-BEC7-547D-3650-E708C9D70D26}"/>
              </a:ext>
            </a:extLst>
          </p:cNvPr>
          <p:cNvSpPr/>
          <p:nvPr/>
        </p:nvSpPr>
        <p:spPr>
          <a:xfrm>
            <a:off x="5621298" y="3307205"/>
            <a:ext cx="743744" cy="21602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478841-B907-C152-9772-E83E0E26E72E}"/>
              </a:ext>
            </a:extLst>
          </p:cNvPr>
          <p:cNvSpPr txBox="1"/>
          <p:nvPr/>
        </p:nvSpPr>
        <p:spPr>
          <a:xfrm>
            <a:off x="5123439" y="3091059"/>
            <a:ext cx="7437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lt"/>
              </a:rPr>
              <a:t>Tutorial 1</a:t>
            </a:r>
            <a:endParaRPr lang="ko-KR" altLang="en-US" sz="1050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1C5D65-9DF7-2145-42D9-6C3133254477}"/>
              </a:ext>
            </a:extLst>
          </p:cNvPr>
          <p:cNvSpPr/>
          <p:nvPr/>
        </p:nvSpPr>
        <p:spPr>
          <a:xfrm>
            <a:off x="8591777" y="3068071"/>
            <a:ext cx="504056" cy="21602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1C57C-32AF-2ADE-D7BE-41C28A40049B}"/>
              </a:ext>
            </a:extLst>
          </p:cNvPr>
          <p:cNvSpPr txBox="1"/>
          <p:nvPr/>
        </p:nvSpPr>
        <p:spPr>
          <a:xfrm>
            <a:off x="8478611" y="2845259"/>
            <a:ext cx="7437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lt"/>
              </a:rPr>
              <a:t>Tutorial 5</a:t>
            </a:r>
            <a:endParaRPr lang="ko-KR" altLang="en-US" sz="1050" dirty="0"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EDF73A-6F56-DFCD-B90F-A25AB4CDA01E}"/>
              </a:ext>
            </a:extLst>
          </p:cNvPr>
          <p:cNvSpPr/>
          <p:nvPr/>
        </p:nvSpPr>
        <p:spPr>
          <a:xfrm>
            <a:off x="2415997" y="2639174"/>
            <a:ext cx="504056" cy="21602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44408-2F36-9690-4C96-C0AF5FBACA7E}"/>
              </a:ext>
            </a:extLst>
          </p:cNvPr>
          <p:cNvSpPr txBox="1"/>
          <p:nvPr/>
        </p:nvSpPr>
        <p:spPr>
          <a:xfrm>
            <a:off x="2716142" y="3719108"/>
            <a:ext cx="7920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  <a:latin typeface="+mj-lt"/>
              </a:rPr>
              <a:t>Tutorial 9</a:t>
            </a:r>
            <a:endParaRPr lang="ko-KR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1516E6-4BFE-BDBE-ECAC-D1E53C06F0F2}"/>
              </a:ext>
            </a:extLst>
          </p:cNvPr>
          <p:cNvSpPr txBox="1"/>
          <p:nvPr/>
        </p:nvSpPr>
        <p:spPr>
          <a:xfrm>
            <a:off x="6088990" y="682115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1" dirty="0">
                <a:solidFill>
                  <a:srgbClr val="000000"/>
                </a:solidFill>
                <a:effectLst/>
                <a:latin typeface="+mj-lt"/>
              </a:rPr>
              <a:t>A Comprehensive Survey on Graph Neural Networks - IEEE, 2020</a:t>
            </a:r>
          </a:p>
          <a:p>
            <a:pPr algn="r"/>
            <a:r>
              <a:rPr lang="en-US" altLang="ko-KR" sz="900" dirty="0">
                <a:latin typeface="+mj-lt"/>
              </a:rPr>
              <a:t>The Graph Neural Network Model</a:t>
            </a:r>
            <a:r>
              <a:rPr lang="ko-KR" altLang="en-US" sz="900" dirty="0">
                <a:latin typeface="+mj-lt"/>
              </a:rPr>
              <a:t> </a:t>
            </a:r>
            <a:r>
              <a:rPr lang="en-US" altLang="ko-KR" sz="900" dirty="0">
                <a:latin typeface="+mj-lt"/>
              </a:rPr>
              <a:t>-</a:t>
            </a:r>
            <a:r>
              <a:rPr lang="ko-KR" altLang="en-US" sz="900" dirty="0">
                <a:latin typeface="+mj-lt"/>
              </a:rPr>
              <a:t> </a:t>
            </a:r>
            <a:r>
              <a:rPr lang="en-US" altLang="ko-KR" sz="900" b="0" i="1" dirty="0">
                <a:solidFill>
                  <a:srgbClr val="000000"/>
                </a:solidFill>
                <a:effectLst/>
                <a:latin typeface="+mj-lt"/>
              </a:rPr>
              <a:t>IEEE, 2008</a:t>
            </a:r>
          </a:p>
          <a:p>
            <a:pPr algn="r"/>
            <a:r>
              <a:rPr lang="en-US" altLang="ko-KR" sz="900" i="1" dirty="0">
                <a:solidFill>
                  <a:srgbClr val="000000"/>
                </a:solidFill>
                <a:latin typeface="+mj-lt"/>
              </a:rPr>
              <a:t>(F. </a:t>
            </a:r>
            <a:r>
              <a:rPr lang="en-US" altLang="ko-KR" sz="900" i="1" dirty="0" err="1">
                <a:solidFill>
                  <a:srgbClr val="000000"/>
                </a:solidFill>
                <a:latin typeface="+mj-lt"/>
              </a:rPr>
              <a:t>Scarselli</a:t>
            </a:r>
            <a:r>
              <a:rPr lang="en-US" altLang="ko-KR" sz="900" i="1" dirty="0">
                <a:solidFill>
                  <a:srgbClr val="000000"/>
                </a:solidFill>
                <a:latin typeface="+mj-lt"/>
              </a:rPr>
              <a:t> et</a:t>
            </a:r>
            <a:r>
              <a:rPr lang="ko-KR" altLang="en-US" sz="900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900" i="1" dirty="0">
                <a:solidFill>
                  <a:srgbClr val="000000"/>
                </a:solidFill>
                <a:latin typeface="+mj-lt"/>
              </a:rPr>
              <a:t>al. University of Siena, ITALY)</a:t>
            </a:r>
            <a:endParaRPr lang="en-US" altLang="ko-KR" sz="900" dirty="0"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9DD6E3-489A-991A-8D79-4F6EEA22DBB0}"/>
              </a:ext>
            </a:extLst>
          </p:cNvPr>
          <p:cNvSpPr/>
          <p:nvPr/>
        </p:nvSpPr>
        <p:spPr>
          <a:xfrm>
            <a:off x="4312486" y="2639174"/>
            <a:ext cx="504056" cy="21602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217564-0AD0-102F-6BF3-B2AA87E77D2D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2668025" y="2855198"/>
            <a:ext cx="444161" cy="8639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7374EB-16B3-2023-A794-BFD85A8B4999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3112186" y="2855198"/>
            <a:ext cx="1452328" cy="8639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71EF0A-1A7F-87BA-BE07-544E7EC07E12}"/>
              </a:ext>
            </a:extLst>
          </p:cNvPr>
          <p:cNvSpPr/>
          <p:nvPr/>
        </p:nvSpPr>
        <p:spPr>
          <a:xfrm>
            <a:off x="7494632" y="4664606"/>
            <a:ext cx="670899" cy="21602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83652-A74C-9ABA-1EE8-014ABA2C161D}"/>
              </a:ext>
            </a:extLst>
          </p:cNvPr>
          <p:cNvSpPr txBox="1"/>
          <p:nvPr/>
        </p:nvSpPr>
        <p:spPr>
          <a:xfrm>
            <a:off x="8140403" y="4641813"/>
            <a:ext cx="7437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lt"/>
              </a:rPr>
              <a:t>Tutorial 7</a:t>
            </a:r>
            <a:endParaRPr lang="ko-KR" altLang="en-US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226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AFB61-9FFE-1ABE-499B-967282F55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4F1A8F60-0A5B-5D3E-3CEC-A8CFFBF3B6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41" t="1701" r="7522"/>
          <a:stretch/>
        </p:blipFill>
        <p:spPr>
          <a:xfrm>
            <a:off x="4062352" y="2585478"/>
            <a:ext cx="3013274" cy="379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1760E2D5-B9D3-7E5A-26F4-FA1D7B4A8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364" y="1067109"/>
                <a:ext cx="11103252" cy="53515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ko-KR" dirty="0"/>
                  <a:t>GNN</a:t>
                </a:r>
                <a:r>
                  <a:rPr lang="ko-KR" altLang="en-US" dirty="0"/>
                  <a:t>의 목표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주어진 노드의 이웃에서 신경망을 사용하여 대상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노드에 대한 </a:t>
                </a:r>
                <a:r>
                  <a:rPr lang="ko-KR" altLang="en-US" dirty="0" err="1"/>
                  <a:t>의미있는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현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𝑟𝑒𝑝𝑟𝑒𝑠𝑒𝑛𝑡𝑎𝑡𝑖𝑜𝑛</m:t>
                        </m:r>
                      </m:sup>
                    </m:sSup>
                  </m:oMath>
                </a14:m>
                <a:r>
                  <a:rPr lang="ko-KR" altLang="en-US" dirty="0"/>
                  <a:t> 을 생성</a:t>
                </a:r>
                <a:endParaRPr lang="en-US" altLang="ko-KR" dirty="0"/>
              </a:p>
              <a:p>
                <a:pPr fontAlgn="auto">
                  <a:spcAft>
                    <a:spcPts val="0"/>
                  </a:spcAft>
                </a:pPr>
                <a:r>
                  <a:rPr lang="en-US" altLang="ko-KR" dirty="0" err="1"/>
                  <a:t>RecGNN</a:t>
                </a:r>
                <a:r>
                  <a:rPr lang="ko-KR" altLang="en-US" dirty="0"/>
                  <a:t>이 아닌 </a:t>
                </a:r>
                <a:r>
                  <a:rPr lang="en-US" altLang="ko-KR" dirty="0"/>
                  <a:t>GNNs :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ko-KR" altLang="en-US" sz="2000" dirty="0">
                    <a:solidFill>
                      <a:schemeClr val="tx1"/>
                    </a:solidFill>
                  </a:rPr>
                  <a:t>가중치가 다르기에 다른 신경망</a:t>
                </a:r>
                <a:endParaRPr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1760E2D5-B9D3-7E5A-26F4-FA1D7B4A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4" y="1067109"/>
                <a:ext cx="11103252" cy="5351529"/>
              </a:xfrm>
              <a:prstGeom prst="rect">
                <a:avLst/>
              </a:prstGeom>
              <a:blipFill>
                <a:blip r:embed="rId4"/>
                <a:stretch>
                  <a:fillRect t="-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998A51FF-4932-7B2B-D4B3-72C0D212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GNNs so far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13260A-B7BB-46B4-93EC-B4BF6DF2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DA1DA-C7C7-2DD2-BA62-0BEF7CE2BC67}"/>
              </a:ext>
            </a:extLst>
          </p:cNvPr>
          <p:cNvSpPr txBox="1"/>
          <p:nvPr/>
        </p:nvSpPr>
        <p:spPr>
          <a:xfrm>
            <a:off x="335360" y="4301915"/>
            <a:ext cx="1219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Neural </a:t>
            </a:r>
          </a:p>
          <a:p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Networks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FA895F-CF01-D036-1415-79463A2E49A6}"/>
              </a:ext>
            </a:extLst>
          </p:cNvPr>
          <p:cNvSpPr txBox="1"/>
          <p:nvPr/>
        </p:nvSpPr>
        <p:spPr>
          <a:xfrm>
            <a:off x="8926393" y="3173600"/>
            <a:ext cx="31770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GNN Layer = Message +            </a:t>
            </a:r>
          </a:p>
          <a:p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Aggregation</a:t>
            </a:r>
          </a:p>
          <a:p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Message :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생성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전달  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(</a:t>
            </a:r>
            <a:r>
              <a:rPr lang="en-US" altLang="ko-KR" dirty="0" err="1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ex_Linear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layer)</a:t>
            </a:r>
          </a:p>
          <a:p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Aggregation :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이웃으로부터 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</a:t>
            </a:r>
            <a:r>
              <a:rPr lang="ko-KR" altLang="en-US" dirty="0" err="1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메세지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집계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(</a:t>
            </a:r>
            <a:r>
              <a:rPr lang="en-US" altLang="ko-KR" dirty="0" err="1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ex_Sum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Average, Max)</a:t>
            </a:r>
          </a:p>
          <a:p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32F14E6-0827-1BB8-DD1A-D9463E1BA084}"/>
              </a:ext>
            </a:extLst>
          </p:cNvPr>
          <p:cNvSpPr/>
          <p:nvPr/>
        </p:nvSpPr>
        <p:spPr>
          <a:xfrm>
            <a:off x="2567099" y="3172310"/>
            <a:ext cx="6264695" cy="1311093"/>
          </a:xfrm>
          <a:prstGeom prst="roundRect">
            <a:avLst>
              <a:gd name="adj" fmla="val 0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BD8A3E-3FB5-2C11-29B7-5954B3B1EA01}"/>
              </a:ext>
            </a:extLst>
          </p:cNvPr>
          <p:cNvSpPr txBox="1"/>
          <p:nvPr/>
        </p:nvSpPr>
        <p:spPr>
          <a:xfrm>
            <a:off x="6552632" y="3149270"/>
            <a:ext cx="2059612" cy="111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(2) Aggregation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(1) Message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755750-C33A-5152-DAAC-137A2FCA1247}"/>
              </a:ext>
            </a:extLst>
          </p:cNvPr>
          <p:cNvSpPr txBox="1"/>
          <p:nvPr/>
        </p:nvSpPr>
        <p:spPr>
          <a:xfrm>
            <a:off x="2484597" y="3643190"/>
            <a:ext cx="205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GNN Layer 2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54EFA36-EF9E-0C06-2DBA-06F0026FF8B4}"/>
              </a:ext>
            </a:extLst>
          </p:cNvPr>
          <p:cNvSpPr/>
          <p:nvPr/>
        </p:nvSpPr>
        <p:spPr>
          <a:xfrm>
            <a:off x="2573147" y="4882920"/>
            <a:ext cx="6264695" cy="1100007"/>
          </a:xfrm>
          <a:prstGeom prst="roundRect">
            <a:avLst>
              <a:gd name="adj" fmla="val 0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0A4ADF-8E20-03FB-68B9-2E0A7531B1DE}"/>
              </a:ext>
            </a:extLst>
          </p:cNvPr>
          <p:cNvSpPr txBox="1"/>
          <p:nvPr/>
        </p:nvSpPr>
        <p:spPr>
          <a:xfrm>
            <a:off x="7053073" y="4738791"/>
            <a:ext cx="2059612" cy="111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(2) Aggregation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(1) Message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BFD291-2059-87CC-540C-A74D5100C0B1}"/>
              </a:ext>
            </a:extLst>
          </p:cNvPr>
          <p:cNvSpPr txBox="1"/>
          <p:nvPr/>
        </p:nvSpPr>
        <p:spPr>
          <a:xfrm>
            <a:off x="2484597" y="5248257"/>
            <a:ext cx="205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GNN Layer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F174FBE-EFF4-AB2B-F3B6-C5EC0A7DB26E}"/>
                  </a:ext>
                </a:extLst>
              </p:cNvPr>
              <p:cNvSpPr txBox="1"/>
              <p:nvPr/>
            </p:nvSpPr>
            <p:spPr>
              <a:xfrm>
                <a:off x="3927417" y="6013711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F174FBE-EFF4-AB2B-F3B6-C5EC0A7D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417" y="6013711"/>
                <a:ext cx="346184" cy="276999"/>
              </a:xfrm>
              <a:prstGeom prst="rect">
                <a:avLst/>
              </a:prstGeom>
              <a:blipFill>
                <a:blip r:embed="rId5"/>
                <a:stretch>
                  <a:fillRect l="-14035" r="-526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41C333F-4B18-B6D1-DDA4-4972321442B3}"/>
                  </a:ext>
                </a:extLst>
              </p:cNvPr>
              <p:cNvSpPr txBox="1"/>
              <p:nvPr/>
            </p:nvSpPr>
            <p:spPr>
              <a:xfrm>
                <a:off x="4600308" y="6373752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41C333F-4B18-B6D1-DDA4-497232144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308" y="6373752"/>
                <a:ext cx="346184" cy="276999"/>
              </a:xfrm>
              <a:prstGeom prst="rect">
                <a:avLst/>
              </a:prstGeom>
              <a:blipFill>
                <a:blip r:embed="rId6"/>
                <a:stretch>
                  <a:fillRect l="-16071" r="-714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7622B-C9D8-CD89-5904-D3D29F360D05}"/>
                  </a:ext>
                </a:extLst>
              </p:cNvPr>
              <p:cNvSpPr txBox="1"/>
              <p:nvPr/>
            </p:nvSpPr>
            <p:spPr>
              <a:xfrm>
                <a:off x="5032356" y="6373752"/>
                <a:ext cx="355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7622B-C9D8-CD89-5904-D3D29F360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356" y="6373752"/>
                <a:ext cx="355803" cy="276999"/>
              </a:xfrm>
              <a:prstGeom prst="rect">
                <a:avLst/>
              </a:prstGeom>
              <a:blipFill>
                <a:blip r:embed="rId7"/>
                <a:stretch>
                  <a:fillRect l="-15517" r="-517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F413C72-3945-9787-950F-DD166C58A414}"/>
                  </a:ext>
                </a:extLst>
              </p:cNvPr>
              <p:cNvSpPr txBox="1"/>
              <p:nvPr/>
            </p:nvSpPr>
            <p:spPr>
              <a:xfrm>
                <a:off x="5464404" y="6384785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𝑬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F413C72-3945-9787-950F-DD166C58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404" y="6384785"/>
                <a:ext cx="346184" cy="276999"/>
              </a:xfrm>
              <a:prstGeom prst="rect">
                <a:avLst/>
              </a:prstGeom>
              <a:blipFill>
                <a:blip r:embed="rId8"/>
                <a:stretch>
                  <a:fillRect l="-12281" r="-526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84E681-8C37-9CD7-8049-DF4F185398CD}"/>
                  </a:ext>
                </a:extLst>
              </p:cNvPr>
              <p:cNvSpPr txBox="1"/>
              <p:nvPr/>
            </p:nvSpPr>
            <p:spPr>
              <a:xfrm>
                <a:off x="5838300" y="6384785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84E681-8C37-9CD7-8049-DF4F18539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300" y="6384785"/>
                <a:ext cx="346184" cy="276999"/>
              </a:xfrm>
              <a:prstGeom prst="rect">
                <a:avLst/>
              </a:prstGeom>
              <a:blipFill>
                <a:blip r:embed="rId9"/>
                <a:stretch>
                  <a:fillRect l="-14035" r="-526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25934A-A4E2-069D-2979-278110D74F36}"/>
                  </a:ext>
                </a:extLst>
              </p:cNvPr>
              <p:cNvSpPr txBox="1"/>
              <p:nvPr/>
            </p:nvSpPr>
            <p:spPr>
              <a:xfrm>
                <a:off x="6342356" y="6168761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25934A-A4E2-069D-2979-278110D74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56" y="6168761"/>
                <a:ext cx="346184" cy="276999"/>
              </a:xfrm>
              <a:prstGeom prst="rect">
                <a:avLst/>
              </a:prstGeom>
              <a:blipFill>
                <a:blip r:embed="rId10"/>
                <a:stretch>
                  <a:fillRect l="-14035" r="-526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C4D8D8-DA60-8FBB-F239-AF74F629C14C}"/>
                  </a:ext>
                </a:extLst>
              </p:cNvPr>
              <p:cNvSpPr txBox="1"/>
              <p:nvPr/>
            </p:nvSpPr>
            <p:spPr>
              <a:xfrm>
                <a:off x="6918420" y="6013712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C4D8D8-DA60-8FBB-F239-AF74F629C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20" y="6013712"/>
                <a:ext cx="346184" cy="276999"/>
              </a:xfrm>
              <a:prstGeom prst="rect">
                <a:avLst/>
              </a:prstGeom>
              <a:blipFill>
                <a:blip r:embed="rId11"/>
                <a:stretch>
                  <a:fillRect l="-14035" r="-526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5C7F121-358D-A1C7-6EB1-D2E22397076F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 flipV="1">
            <a:off x="1554639" y="3827856"/>
            <a:ext cx="929958" cy="79722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7D508D7-B417-3DE4-85A4-3B1C8402FD39}"/>
              </a:ext>
            </a:extLst>
          </p:cNvPr>
          <p:cNvCxnSpPr>
            <a:cxnSpLocks/>
            <a:stCxn id="8" idx="3"/>
            <a:endCxn id="44" idx="1"/>
          </p:cNvCxnSpPr>
          <p:nvPr/>
        </p:nvCxnSpPr>
        <p:spPr>
          <a:xfrm>
            <a:off x="1554639" y="4625081"/>
            <a:ext cx="929958" cy="807842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2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E623F-203C-FF66-1ACA-D8D7099B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72ABB24A-7A77-A819-CD42-B555B4EE0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364" y="1067109"/>
                <a:ext cx="11103252" cy="53515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ko-KR" sz="2000" dirty="0" err="1">
                    <a:solidFill>
                      <a:schemeClr val="tx1"/>
                    </a:solidFill>
                  </a:rPr>
                  <a:t>RecGNNs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과 </a:t>
                </a:r>
                <a:r>
                  <a:rPr lang="en-US" altLang="ko-KR" sz="2000" dirty="0" err="1">
                    <a:solidFill>
                      <a:schemeClr val="tx1"/>
                    </a:solidFill>
                  </a:rPr>
                  <a:t>ConvGNNs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의 특징</a:t>
                </a:r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lvl="1" fontAlgn="auto">
                  <a:spcAft>
                    <a:spcPts val="0"/>
                  </a:spcAft>
                </a:pPr>
                <a:r>
                  <a:rPr lang="en-US" altLang="ko-KR" sz="1800" dirty="0" err="1">
                    <a:solidFill>
                      <a:schemeClr val="tx1"/>
                    </a:solidFill>
                  </a:rPr>
                  <a:t>RecGNNs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 : 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안정적인 상태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제약조건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에 도달할 때 까지 재귀적으로</a:t>
                </a:r>
                <a:r>
                  <a:rPr lang="ko-KR" altLang="en-US" sz="1800" dirty="0">
                    <a:solidFill>
                      <a:srgbClr val="0070C0"/>
                    </a:solidFill>
                  </a:rPr>
                  <a:t> 이웃과 정보</a:t>
                </a:r>
                <a:r>
                  <a:rPr lang="en-US" altLang="ko-KR" sz="1800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800" dirty="0" err="1">
                    <a:solidFill>
                      <a:srgbClr val="0070C0"/>
                    </a:solidFill>
                  </a:rPr>
                  <a:t>메세지</a:t>
                </a:r>
                <a:r>
                  <a:rPr lang="en-US" altLang="ko-KR" sz="1800" dirty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1800" dirty="0">
                    <a:solidFill>
                      <a:srgbClr val="0070C0"/>
                    </a:solidFill>
                  </a:rPr>
                  <a:t>를 교환</a:t>
                </a:r>
                <a:endParaRPr lang="en-US" altLang="ko-KR" sz="1800" dirty="0">
                  <a:solidFill>
                    <a:srgbClr val="0070C0"/>
                  </a:solidFill>
                </a:endParaRPr>
              </a:p>
              <a:p>
                <a:pPr marL="293112" lvl="1" indent="0" fontAlgn="auto"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                      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모든 재귀 단계에 동일한 가중치가 사용되므로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RNN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과 유사하게 동작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 fontAlgn="auto">
                  <a:spcAft>
                    <a:spcPts val="0"/>
                  </a:spcAft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ConvGNNs :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각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Layer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마다 상이한 가중치를 가진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개의 레이어를 사용</a:t>
                </a:r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 lvl="1" fontAlgn="auto">
                  <a:spcAft>
                    <a:spcPts val="0"/>
                  </a:spcAft>
                </a:pP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72ABB24A-7A77-A819-CD42-B555B4EE0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4" y="1067109"/>
                <a:ext cx="11103252" cy="5351529"/>
              </a:xfrm>
              <a:prstGeom prst="rect">
                <a:avLst/>
              </a:prstGeom>
              <a:blipFill>
                <a:blip r:embed="rId3"/>
                <a:stretch>
                  <a:fillRect t="-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DD463318-CB41-4DCD-1DEA-F805312C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Graph Neural Network Model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6DF39-8C9F-B225-597A-3D76220F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16E41-4C90-2EFC-9353-AAC25060ED52}"/>
              </a:ext>
            </a:extLst>
          </p:cNvPr>
          <p:cNvSpPr txBox="1"/>
          <p:nvPr/>
        </p:nvSpPr>
        <p:spPr>
          <a:xfrm>
            <a:off x="8064481" y="2359635"/>
            <a:ext cx="3852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Conv.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motivation, Idea 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계승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EEE638A-EC78-8697-751F-AEAD17AD320E}"/>
              </a:ext>
            </a:extLst>
          </p:cNvPr>
          <p:cNvSpPr/>
          <p:nvPr/>
        </p:nvSpPr>
        <p:spPr>
          <a:xfrm>
            <a:off x="9624392" y="1988294"/>
            <a:ext cx="504056" cy="298787"/>
          </a:xfrm>
          <a:prstGeom prst="downArrow">
            <a:avLst/>
          </a:prstGeom>
          <a:solidFill>
            <a:schemeClr val="accent2"/>
          </a:solidFill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B29A198-7C16-D03C-EE70-A14E98A2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37" y="5555918"/>
            <a:ext cx="5087888" cy="88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03A4C7F-5C42-413C-44EA-687BBD119528}"/>
              </a:ext>
            </a:extLst>
          </p:cNvPr>
          <p:cNvSpPr/>
          <p:nvPr/>
        </p:nvSpPr>
        <p:spPr>
          <a:xfrm>
            <a:off x="6698457" y="6123776"/>
            <a:ext cx="5087888" cy="168062"/>
          </a:xfrm>
          <a:prstGeom prst="roundRect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CAFF43-BD2B-0980-088F-44C552CCC66D}"/>
              </a:ext>
            </a:extLst>
          </p:cNvPr>
          <p:cNvSpPr/>
          <p:nvPr/>
        </p:nvSpPr>
        <p:spPr>
          <a:xfrm>
            <a:off x="6932284" y="5746507"/>
            <a:ext cx="4625353" cy="171440"/>
          </a:xfrm>
          <a:prstGeom prst="roundRect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488563-38B3-2E47-B664-649BC882A9A1}"/>
                  </a:ext>
                </a:extLst>
              </p:cNvPr>
              <p:cNvSpPr txBox="1"/>
              <p:nvPr/>
            </p:nvSpPr>
            <p:spPr>
              <a:xfrm>
                <a:off x="6278374" y="5888514"/>
                <a:ext cx="7200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공유</a:t>
                </a:r>
                <a:endParaRPr lang="en-US" altLang="ko-KR" sz="1200" dirty="0">
                  <a:solidFill>
                    <a:srgbClr val="FF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488563-38B3-2E47-B664-649BC882A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374" y="5888514"/>
                <a:ext cx="720080" cy="276999"/>
              </a:xfrm>
              <a:prstGeom prst="rect">
                <a:avLst/>
              </a:prstGeom>
              <a:blipFill>
                <a:blip r:embed="rId5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FD4399-EEB0-E151-5B27-E8A285CF396A}"/>
                  </a:ext>
                </a:extLst>
              </p:cNvPr>
              <p:cNvSpPr txBox="1"/>
              <p:nvPr/>
            </p:nvSpPr>
            <p:spPr>
              <a:xfrm>
                <a:off x="6432183" y="5463001"/>
                <a:ext cx="7200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공유</a:t>
                </a:r>
                <a:endParaRPr lang="en-US" altLang="ko-KR" sz="1200" dirty="0">
                  <a:solidFill>
                    <a:srgbClr val="FF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FD4399-EEB0-E151-5B27-E8A285CF3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183" y="5463001"/>
                <a:ext cx="720080" cy="276999"/>
              </a:xfrm>
              <a:prstGeom prst="rect">
                <a:avLst/>
              </a:prstGeom>
              <a:blipFill>
                <a:blip r:embed="rId6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38" name="Picture 4" descr="image">
            <a:extLst>
              <a:ext uri="{FF2B5EF4-FFF2-40B4-BE49-F238E27FC236}">
                <a16:creationId xmlns:a16="http://schemas.microsoft.com/office/drawing/2014/main" id="{C711D23F-BA56-F713-9B3F-97DF4BF20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83"/>
          <a:stretch/>
        </p:blipFill>
        <p:spPr bwMode="auto">
          <a:xfrm>
            <a:off x="5560692" y="3412773"/>
            <a:ext cx="1355874" cy="18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9" name="그림 3238">
            <a:extLst>
              <a:ext uri="{FF2B5EF4-FFF2-40B4-BE49-F238E27FC236}">
                <a16:creationId xmlns:a16="http://schemas.microsoft.com/office/drawing/2014/main" id="{0F462B55-EA8B-50A7-8C54-14C60CDBB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8168" y="3685068"/>
            <a:ext cx="2627604" cy="1859441"/>
          </a:xfrm>
          <a:prstGeom prst="rect">
            <a:avLst/>
          </a:prstGeom>
        </p:spPr>
      </p:pic>
      <p:sp>
        <p:nvSpPr>
          <p:cNvPr id="3249" name="화살표: 왼쪽/오른쪽 3248">
            <a:extLst>
              <a:ext uri="{FF2B5EF4-FFF2-40B4-BE49-F238E27FC236}">
                <a16:creationId xmlns:a16="http://schemas.microsoft.com/office/drawing/2014/main" id="{C606966D-AA37-BC61-B0A7-B457CF300ED4}"/>
              </a:ext>
            </a:extLst>
          </p:cNvPr>
          <p:cNvSpPr/>
          <p:nvPr/>
        </p:nvSpPr>
        <p:spPr>
          <a:xfrm>
            <a:off x="5410537" y="5108546"/>
            <a:ext cx="1656184" cy="145601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0" name="TextBox 3249">
            <a:extLst>
              <a:ext uri="{FF2B5EF4-FFF2-40B4-BE49-F238E27FC236}">
                <a16:creationId xmlns:a16="http://schemas.microsoft.com/office/drawing/2014/main" id="{4B8EB60E-450E-7BA3-DC94-3D07B87DC171}"/>
              </a:ext>
            </a:extLst>
          </p:cNvPr>
          <p:cNvSpPr txBox="1"/>
          <p:nvPr/>
        </p:nvSpPr>
        <p:spPr>
          <a:xfrm>
            <a:off x="6856319" y="5027930"/>
            <a:ext cx="12274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ConvGNN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51" name="TextBox 3250">
            <a:extLst>
              <a:ext uri="{FF2B5EF4-FFF2-40B4-BE49-F238E27FC236}">
                <a16:creationId xmlns:a16="http://schemas.microsoft.com/office/drawing/2014/main" id="{6C5D9122-2280-E0ED-1206-15F72F1C62DD}"/>
              </a:ext>
            </a:extLst>
          </p:cNvPr>
          <p:cNvSpPr txBox="1"/>
          <p:nvPr/>
        </p:nvSpPr>
        <p:spPr>
          <a:xfrm>
            <a:off x="4475132" y="5026727"/>
            <a:ext cx="12274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RecGNN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8427547F-646E-1842-4356-DA134111962B}"/>
              </a:ext>
            </a:extLst>
          </p:cNvPr>
          <p:cNvGrpSpPr/>
          <p:nvPr/>
        </p:nvGrpSpPr>
        <p:grpSpPr>
          <a:xfrm>
            <a:off x="720236" y="2810373"/>
            <a:ext cx="4731464" cy="1002908"/>
            <a:chOff x="1000823" y="1191347"/>
            <a:chExt cx="7245260" cy="1535746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953724B6-B27F-8800-47C9-A71C131DFB6F}"/>
                </a:ext>
              </a:extLst>
            </p:cNvPr>
            <p:cNvPicPr/>
            <p:nvPr/>
          </p:nvPicPr>
          <p:blipFill>
            <a:blip r:embed="rId9" cstate="print"/>
            <a:srcRect b="53214"/>
            <a:stretch/>
          </p:blipFill>
          <p:spPr>
            <a:xfrm>
              <a:off x="1000823" y="1191347"/>
              <a:ext cx="7245260" cy="1291655"/>
            </a:xfrm>
            <a:prstGeom prst="rect">
              <a:avLst/>
            </a:prstGeom>
          </p:spPr>
        </p:pic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C6776891-B721-045C-54A9-FA3AAC6E77B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1391" y="2571744"/>
              <a:ext cx="248549" cy="155349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45DAEFDB-CF0F-0F18-112A-A71CBBC4949C}"/>
                </a:ext>
              </a:extLst>
            </p:cNvPr>
            <p:cNvSpPr/>
            <p:nvPr/>
          </p:nvSpPr>
          <p:spPr>
            <a:xfrm>
              <a:off x="2953494" y="2319272"/>
              <a:ext cx="1057910" cy="330200"/>
            </a:xfrm>
            <a:custGeom>
              <a:avLst/>
              <a:gdLst/>
              <a:ahLst/>
              <a:cxnLst/>
              <a:rect l="l" t="t" r="r" b="b"/>
              <a:pathLst>
                <a:path w="1057910" h="330200">
                  <a:moveTo>
                    <a:pt x="1057897" y="33014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332D5CEB-394C-98DC-BC94-4D84D62FAB6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1444" y="2279710"/>
              <a:ext cx="110949" cy="79122"/>
            </a:xfrm>
            <a:prstGeom prst="rect">
              <a:avLst/>
            </a:prstGeom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16A82D35-FA23-6158-B40D-2404EE9F0D9D}"/>
                </a:ext>
              </a:extLst>
            </p:cNvPr>
            <p:cNvSpPr/>
            <p:nvPr/>
          </p:nvSpPr>
          <p:spPr>
            <a:xfrm>
              <a:off x="4259941" y="2316117"/>
              <a:ext cx="1552575" cy="333375"/>
            </a:xfrm>
            <a:custGeom>
              <a:avLst/>
              <a:gdLst/>
              <a:ahLst/>
              <a:cxnLst/>
              <a:rect l="l" t="t" r="r" b="b"/>
              <a:pathLst>
                <a:path w="1552575" h="333375">
                  <a:moveTo>
                    <a:pt x="0" y="333301"/>
                  </a:moveTo>
                  <a:lnTo>
                    <a:pt x="1552046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412CDC18-1CF1-D5ED-71B0-3EB869818AD3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95863" y="2275830"/>
              <a:ext cx="110174" cy="80577"/>
            </a:xfrm>
            <a:prstGeom prst="rect">
              <a:avLst/>
            </a:prstGeom>
          </p:spPr>
        </p:pic>
        <p:pic>
          <p:nvPicPr>
            <p:cNvPr id="28" name="object 15">
              <a:extLst>
                <a:ext uri="{FF2B5EF4-FFF2-40B4-BE49-F238E27FC236}">
                  <a16:creationId xmlns:a16="http://schemas.microsoft.com/office/drawing/2014/main" id="{68F6ADB4-4DB9-B5EE-09E0-89725253191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0016" y="2338070"/>
              <a:ext cx="81974" cy="185374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9BB260F-2D66-23B7-B484-4203DE8A30D0}"/>
              </a:ext>
            </a:extLst>
          </p:cNvPr>
          <p:cNvGrpSpPr/>
          <p:nvPr/>
        </p:nvGrpSpPr>
        <p:grpSpPr>
          <a:xfrm>
            <a:off x="6698457" y="2799057"/>
            <a:ext cx="4731464" cy="686928"/>
            <a:chOff x="6698457" y="2799057"/>
            <a:chExt cx="4731464" cy="686928"/>
          </a:xfrm>
        </p:grpSpPr>
        <p:pic>
          <p:nvPicPr>
            <p:cNvPr id="44" name="object 3">
              <a:extLst>
                <a:ext uri="{FF2B5EF4-FFF2-40B4-BE49-F238E27FC236}">
                  <a16:creationId xmlns:a16="http://schemas.microsoft.com/office/drawing/2014/main" id="{86D868DB-2B88-7AA7-939C-1FAB443E82D0}"/>
                </a:ext>
              </a:extLst>
            </p:cNvPr>
            <p:cNvPicPr/>
            <p:nvPr/>
          </p:nvPicPr>
          <p:blipFill>
            <a:blip r:embed="rId9" cstate="print"/>
            <a:srcRect t="63380"/>
            <a:stretch/>
          </p:blipFill>
          <p:spPr>
            <a:xfrm>
              <a:off x="6698457" y="2799057"/>
              <a:ext cx="4731464" cy="660218"/>
            </a:xfrm>
            <a:prstGeom prst="rect">
              <a:avLst/>
            </a:prstGeom>
          </p:spPr>
        </p:pic>
        <p:pic>
          <p:nvPicPr>
            <p:cNvPr id="50" name="object 9">
              <a:extLst>
                <a:ext uri="{FF2B5EF4-FFF2-40B4-BE49-F238E27FC236}">
                  <a16:creationId xmlns:a16="http://schemas.microsoft.com/office/drawing/2014/main" id="{692B73B9-DDE3-E6F3-6FF5-C675BC1A4D89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58032" y="3364944"/>
              <a:ext cx="219603" cy="121041"/>
            </a:xfrm>
            <a:prstGeom prst="rect">
              <a:avLst/>
            </a:prstGeom>
          </p:spPr>
        </p:pic>
        <p:pic>
          <p:nvPicPr>
            <p:cNvPr id="51" name="object 10">
              <a:extLst>
                <a:ext uri="{FF2B5EF4-FFF2-40B4-BE49-F238E27FC236}">
                  <a16:creationId xmlns:a16="http://schemas.microsoft.com/office/drawing/2014/main" id="{3E8A7FF1-1DB2-F82D-E020-69C0AC73535E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71646" y="3364944"/>
              <a:ext cx="223060" cy="121041"/>
            </a:xfrm>
            <a:prstGeom prst="rect">
              <a:avLst/>
            </a:prstGeom>
          </p:spPr>
        </p:pic>
        <p:pic>
          <p:nvPicPr>
            <p:cNvPr id="52" name="object 11">
              <a:extLst>
                <a:ext uri="{FF2B5EF4-FFF2-40B4-BE49-F238E27FC236}">
                  <a16:creationId xmlns:a16="http://schemas.microsoft.com/office/drawing/2014/main" id="{B95375D5-1C2C-9ADB-8714-5B8AD60B3811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41463" y="3364944"/>
              <a:ext cx="269748" cy="121041"/>
            </a:xfrm>
            <a:prstGeom prst="rect">
              <a:avLst/>
            </a:prstGeom>
          </p:spPr>
        </p:pic>
        <p:pic>
          <p:nvPicPr>
            <p:cNvPr id="53" name="object 12">
              <a:extLst>
                <a:ext uri="{FF2B5EF4-FFF2-40B4-BE49-F238E27FC236}">
                  <a16:creationId xmlns:a16="http://schemas.microsoft.com/office/drawing/2014/main" id="{A7597595-4FDF-A409-8FE3-F000DC5DEFFE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2158" y="3185504"/>
              <a:ext cx="53531" cy="156272"/>
            </a:xfrm>
            <a:prstGeom prst="rect">
              <a:avLst/>
            </a:prstGeom>
          </p:spPr>
        </p:pic>
        <p:pic>
          <p:nvPicPr>
            <p:cNvPr id="54" name="object 13">
              <a:extLst>
                <a:ext uri="{FF2B5EF4-FFF2-40B4-BE49-F238E27FC236}">
                  <a16:creationId xmlns:a16="http://schemas.microsoft.com/office/drawing/2014/main" id="{5499EFAB-9A5F-D5F7-33E4-A95EC2EBEE8A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56297" y="3185504"/>
              <a:ext cx="53533" cy="156272"/>
            </a:xfrm>
            <a:prstGeom prst="rect">
              <a:avLst/>
            </a:prstGeom>
          </p:spPr>
        </p:pic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937E4010-2D56-9B49-9384-21A48910A1EB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08220" y="3185504"/>
              <a:ext cx="53533" cy="156272"/>
            </a:xfrm>
            <a:prstGeom prst="rect">
              <a:avLst/>
            </a:prstGeom>
          </p:spPr>
        </p:pic>
      </p:grpSp>
      <p:sp>
        <p:nvSpPr>
          <p:cNvPr id="3210" name="TextBox 3209">
            <a:extLst>
              <a:ext uri="{FF2B5EF4-FFF2-40B4-BE49-F238E27FC236}">
                <a16:creationId xmlns:a16="http://schemas.microsoft.com/office/drawing/2014/main" id="{CA2F4574-468B-BB66-161C-24E5E22CF085}"/>
              </a:ext>
            </a:extLst>
          </p:cNvPr>
          <p:cNvSpPr txBox="1"/>
          <p:nvPr/>
        </p:nvSpPr>
        <p:spPr>
          <a:xfrm>
            <a:off x="4074526" y="3544896"/>
            <a:ext cx="12274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 != </a:t>
            </a:r>
            <a:r>
              <a:rPr lang="ko-KR" altLang="en-US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시간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 == T</a:t>
            </a:r>
            <a:r>
              <a:rPr lang="ko-KR" altLang="en-US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번째 재귀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214" name="그림 3213">
            <a:extLst>
              <a:ext uri="{FF2B5EF4-FFF2-40B4-BE49-F238E27FC236}">
                <a16:creationId xmlns:a16="http://schemas.microsoft.com/office/drawing/2014/main" id="{4B2A7D35-713B-16DB-DE71-DC3B934EC0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43871" y="4205760"/>
            <a:ext cx="2243705" cy="2157264"/>
          </a:xfrm>
          <a:prstGeom prst="rect">
            <a:avLst/>
          </a:prstGeom>
        </p:spPr>
      </p:pic>
      <p:sp>
        <p:nvSpPr>
          <p:cNvPr id="3215" name="타원 3214">
            <a:extLst>
              <a:ext uri="{FF2B5EF4-FFF2-40B4-BE49-F238E27FC236}">
                <a16:creationId xmlns:a16="http://schemas.microsoft.com/office/drawing/2014/main" id="{F6269C3B-C4FC-2710-30F1-8AF2CD85A2D1}"/>
              </a:ext>
            </a:extLst>
          </p:cNvPr>
          <p:cNvSpPr/>
          <p:nvPr/>
        </p:nvSpPr>
        <p:spPr>
          <a:xfrm rot="19335331">
            <a:off x="1413905" y="4434525"/>
            <a:ext cx="2438978" cy="1498660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16" name="TextBox 3215">
                <a:extLst>
                  <a:ext uri="{FF2B5EF4-FFF2-40B4-BE49-F238E27FC236}">
                    <a16:creationId xmlns:a16="http://schemas.microsoft.com/office/drawing/2014/main" id="{1A7E4B2A-52D3-0622-98C8-7028CDCD8619}"/>
                  </a:ext>
                </a:extLst>
              </p:cNvPr>
              <p:cNvSpPr txBox="1"/>
              <p:nvPr/>
            </p:nvSpPr>
            <p:spPr>
              <a:xfrm>
                <a:off x="1470779" y="5960241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16" name="TextBox 3215">
                <a:extLst>
                  <a:ext uri="{FF2B5EF4-FFF2-40B4-BE49-F238E27FC236}">
                    <a16:creationId xmlns:a16="http://schemas.microsoft.com/office/drawing/2014/main" id="{1A7E4B2A-52D3-0622-98C8-7028CDCD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779" y="5960241"/>
                <a:ext cx="360612" cy="276999"/>
              </a:xfrm>
              <a:prstGeom prst="rect">
                <a:avLst/>
              </a:prstGeom>
              <a:blipFill>
                <a:blip r:embed="rId21"/>
                <a:stretch>
                  <a:fillRect l="-13559" r="-508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7" name="TextBox 3216">
                <a:extLst>
                  <a:ext uri="{FF2B5EF4-FFF2-40B4-BE49-F238E27FC236}">
                    <a16:creationId xmlns:a16="http://schemas.microsoft.com/office/drawing/2014/main" id="{8EFAAEC4-1EB6-F656-0C34-153C63E5859F}"/>
                  </a:ext>
                </a:extLst>
              </p:cNvPr>
              <p:cNvSpPr txBox="1"/>
              <p:nvPr/>
            </p:nvSpPr>
            <p:spPr>
              <a:xfrm>
                <a:off x="3251103" y="4101512"/>
                <a:ext cx="355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17" name="TextBox 3216">
                <a:extLst>
                  <a:ext uri="{FF2B5EF4-FFF2-40B4-BE49-F238E27FC236}">
                    <a16:creationId xmlns:a16="http://schemas.microsoft.com/office/drawing/2014/main" id="{8EFAAEC4-1EB6-F656-0C34-153C63E58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03" y="4101512"/>
                <a:ext cx="355803" cy="276999"/>
              </a:xfrm>
              <a:prstGeom prst="rect">
                <a:avLst/>
              </a:prstGeom>
              <a:blipFill>
                <a:blip r:embed="rId22"/>
                <a:stretch>
                  <a:fillRect l="-13559" r="-339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9" name="TextBox 3218">
                <a:extLst>
                  <a:ext uri="{FF2B5EF4-FFF2-40B4-BE49-F238E27FC236}">
                    <a16:creationId xmlns:a16="http://schemas.microsoft.com/office/drawing/2014/main" id="{5F04E0DF-D64F-3E39-35FA-1B005C25A47F}"/>
                  </a:ext>
                </a:extLst>
              </p:cNvPr>
              <p:cNvSpPr txBox="1"/>
              <p:nvPr/>
            </p:nvSpPr>
            <p:spPr>
              <a:xfrm>
                <a:off x="3584536" y="4888227"/>
                <a:ext cx="339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19" name="TextBox 3218">
                <a:extLst>
                  <a:ext uri="{FF2B5EF4-FFF2-40B4-BE49-F238E27FC236}">
                    <a16:creationId xmlns:a16="http://schemas.microsoft.com/office/drawing/2014/main" id="{5F04E0DF-D64F-3E39-35FA-1B005C25A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536" y="4888227"/>
                <a:ext cx="339772" cy="276999"/>
              </a:xfrm>
              <a:prstGeom prst="rect">
                <a:avLst/>
              </a:prstGeom>
              <a:blipFill>
                <a:blip r:embed="rId24"/>
                <a:stretch>
                  <a:fillRect l="-14286" r="-535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4" name="직선 화살표 연결선 3253">
            <a:extLst>
              <a:ext uri="{FF2B5EF4-FFF2-40B4-BE49-F238E27FC236}">
                <a16:creationId xmlns:a16="http://schemas.microsoft.com/office/drawing/2014/main" id="{1FC83F94-7F8E-477E-70CA-1C6CB677F376}"/>
              </a:ext>
            </a:extLst>
          </p:cNvPr>
          <p:cNvCxnSpPr>
            <a:cxnSpLocks/>
          </p:cNvCxnSpPr>
          <p:nvPr/>
        </p:nvCxnSpPr>
        <p:spPr>
          <a:xfrm flipV="1">
            <a:off x="1829486" y="5161342"/>
            <a:ext cx="243783" cy="5350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2" name="화살표: 아래쪽 3261">
            <a:extLst>
              <a:ext uri="{FF2B5EF4-FFF2-40B4-BE49-F238E27FC236}">
                <a16:creationId xmlns:a16="http://schemas.microsoft.com/office/drawing/2014/main" id="{127B799A-72C0-9310-6388-671FF8541FA6}"/>
              </a:ext>
            </a:extLst>
          </p:cNvPr>
          <p:cNvSpPr/>
          <p:nvPr/>
        </p:nvSpPr>
        <p:spPr>
          <a:xfrm rot="7750105">
            <a:off x="2650686" y="3687449"/>
            <a:ext cx="230074" cy="3126811"/>
          </a:xfrm>
          <a:prstGeom prst="downArrow">
            <a:avLst/>
          </a:prstGeom>
          <a:solidFill>
            <a:srgbClr val="E3E4E4"/>
          </a:solidFill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63" name="표 3262">
            <a:extLst>
              <a:ext uri="{FF2B5EF4-FFF2-40B4-BE49-F238E27FC236}">
                <a16:creationId xmlns:a16="http://schemas.microsoft.com/office/drawing/2014/main" id="{982E5078-9F06-4DC0-25DF-D4812D233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24971"/>
              </p:ext>
            </p:extLst>
          </p:nvPr>
        </p:nvGraphicFramePr>
        <p:xfrm>
          <a:off x="1369720" y="4696490"/>
          <a:ext cx="740652" cy="185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3">
                  <a:extLst>
                    <a:ext uri="{9D8B030D-6E8A-4147-A177-3AD203B41FA5}">
                      <a16:colId xmlns:a16="http://schemas.microsoft.com/office/drawing/2014/main" val="2366472957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2235617841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1210314472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570436628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D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905129"/>
                  </a:ext>
                </a:extLst>
              </a:tr>
            </a:tbl>
          </a:graphicData>
        </a:graphic>
      </p:graphicFrame>
      <p:graphicFrame>
        <p:nvGraphicFramePr>
          <p:cNvPr id="5120" name="표 5119">
            <a:extLst>
              <a:ext uri="{FF2B5EF4-FFF2-40B4-BE49-F238E27FC236}">
                <a16:creationId xmlns:a16="http://schemas.microsoft.com/office/drawing/2014/main" id="{9A3E0AC6-DC8C-0E8C-3E00-526FAF27F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573465"/>
              </p:ext>
            </p:extLst>
          </p:nvPr>
        </p:nvGraphicFramePr>
        <p:xfrm>
          <a:off x="1430167" y="4644144"/>
          <a:ext cx="740652" cy="185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3">
                  <a:extLst>
                    <a:ext uri="{9D8B030D-6E8A-4147-A177-3AD203B41FA5}">
                      <a16:colId xmlns:a16="http://schemas.microsoft.com/office/drawing/2014/main" val="1477919777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3006898682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1523793734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2804814526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E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E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E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07499"/>
                  </a:ext>
                </a:extLst>
              </a:tr>
            </a:tbl>
          </a:graphicData>
        </a:graphic>
      </p:graphicFrame>
      <p:graphicFrame>
        <p:nvGraphicFramePr>
          <p:cNvPr id="5121" name="표 5120">
            <a:extLst>
              <a:ext uri="{FF2B5EF4-FFF2-40B4-BE49-F238E27FC236}">
                <a16:creationId xmlns:a16="http://schemas.microsoft.com/office/drawing/2014/main" id="{44D1A8DA-F948-9F7C-535D-5B1E0F3F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813007"/>
              </p:ext>
            </p:extLst>
          </p:nvPr>
        </p:nvGraphicFramePr>
        <p:xfrm>
          <a:off x="1498002" y="4589996"/>
          <a:ext cx="740652" cy="185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3">
                  <a:extLst>
                    <a:ext uri="{9D8B030D-6E8A-4147-A177-3AD203B41FA5}">
                      <a16:colId xmlns:a16="http://schemas.microsoft.com/office/drawing/2014/main" val="1044856080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4168705878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1648909718"/>
                    </a:ext>
                  </a:extLst>
                </a:gridCol>
                <a:gridCol w="185163">
                  <a:extLst>
                    <a:ext uri="{9D8B030D-6E8A-4147-A177-3AD203B41FA5}">
                      <a16:colId xmlns:a16="http://schemas.microsoft.com/office/drawing/2014/main" val="142349361"/>
                    </a:ext>
                  </a:extLst>
                </a:gridCol>
              </a:tblGrid>
              <a:tr h="1851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A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8595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TextBox 5122">
                <a:extLst>
                  <a:ext uri="{FF2B5EF4-FFF2-40B4-BE49-F238E27FC236}">
                    <a16:creationId xmlns:a16="http://schemas.microsoft.com/office/drawing/2014/main" id="{D3545F86-68FD-032F-FEAB-4440546B4922}"/>
                  </a:ext>
                </a:extLst>
              </p:cNvPr>
              <p:cNvSpPr txBox="1"/>
              <p:nvPr/>
            </p:nvSpPr>
            <p:spPr>
              <a:xfrm>
                <a:off x="1142327" y="4557990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𝚺</m:t>
                      </m:r>
                    </m:oMath>
                  </m:oMathPara>
                </a14:m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3" name="TextBox 5122">
                <a:extLst>
                  <a:ext uri="{FF2B5EF4-FFF2-40B4-BE49-F238E27FC236}">
                    <a16:creationId xmlns:a16="http://schemas.microsoft.com/office/drawing/2014/main" id="{D3545F86-68FD-032F-FEAB-4440546B4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327" y="4557990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4242" r="-24242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5" name="직선 화살표 연결선 5124">
            <a:extLst>
              <a:ext uri="{FF2B5EF4-FFF2-40B4-BE49-F238E27FC236}">
                <a16:creationId xmlns:a16="http://schemas.microsoft.com/office/drawing/2014/main" id="{DB0DC33B-13B6-70C7-C469-81888CA77E3A}"/>
              </a:ext>
            </a:extLst>
          </p:cNvPr>
          <p:cNvCxnSpPr>
            <a:cxnSpLocks/>
          </p:cNvCxnSpPr>
          <p:nvPr/>
        </p:nvCxnSpPr>
        <p:spPr>
          <a:xfrm flipH="1">
            <a:off x="2194146" y="4465620"/>
            <a:ext cx="840115" cy="495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6" name="직선 화살표 연결선 5125">
            <a:extLst>
              <a:ext uri="{FF2B5EF4-FFF2-40B4-BE49-F238E27FC236}">
                <a16:creationId xmlns:a16="http://schemas.microsoft.com/office/drawing/2014/main" id="{A3797A41-C503-B33C-6D2B-1A73D6F3FE90}"/>
              </a:ext>
            </a:extLst>
          </p:cNvPr>
          <p:cNvCxnSpPr>
            <a:cxnSpLocks/>
          </p:cNvCxnSpPr>
          <p:nvPr/>
        </p:nvCxnSpPr>
        <p:spPr>
          <a:xfrm flipH="1" flipV="1">
            <a:off x="2213283" y="5037313"/>
            <a:ext cx="1127257" cy="86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8" name="직선 연결선 5127">
            <a:extLst>
              <a:ext uri="{FF2B5EF4-FFF2-40B4-BE49-F238E27FC236}">
                <a16:creationId xmlns:a16="http://schemas.microsoft.com/office/drawing/2014/main" id="{EBF8C0FC-007F-6BDE-CD6C-6B2F0F2C2BB0}"/>
              </a:ext>
            </a:extLst>
          </p:cNvPr>
          <p:cNvCxnSpPr/>
          <p:nvPr/>
        </p:nvCxnSpPr>
        <p:spPr>
          <a:xfrm flipV="1">
            <a:off x="3133713" y="5504379"/>
            <a:ext cx="111514" cy="168810"/>
          </a:xfrm>
          <a:prstGeom prst="line">
            <a:avLst/>
          </a:prstGeom>
          <a:ln w="12700">
            <a:solidFill>
              <a:srgbClr val="686D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직선 연결선 5128">
            <a:extLst>
              <a:ext uri="{FF2B5EF4-FFF2-40B4-BE49-F238E27FC236}">
                <a16:creationId xmlns:a16="http://schemas.microsoft.com/office/drawing/2014/main" id="{80C4EC16-5BD9-B72B-DEB2-A264B8750175}"/>
              </a:ext>
            </a:extLst>
          </p:cNvPr>
          <p:cNvCxnSpPr>
            <a:cxnSpLocks/>
          </p:cNvCxnSpPr>
          <p:nvPr/>
        </p:nvCxnSpPr>
        <p:spPr>
          <a:xfrm flipV="1">
            <a:off x="3350073" y="5746507"/>
            <a:ext cx="137971" cy="85720"/>
          </a:xfrm>
          <a:prstGeom prst="line">
            <a:avLst/>
          </a:prstGeom>
          <a:ln w="12700">
            <a:solidFill>
              <a:srgbClr val="686D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2" name="화살표: 원형 5131">
            <a:extLst>
              <a:ext uri="{FF2B5EF4-FFF2-40B4-BE49-F238E27FC236}">
                <a16:creationId xmlns:a16="http://schemas.microsoft.com/office/drawing/2014/main" id="{15C259C9-1F08-940F-AB82-EB830D0B6ACC}"/>
              </a:ext>
            </a:extLst>
          </p:cNvPr>
          <p:cNvSpPr/>
          <p:nvPr/>
        </p:nvSpPr>
        <p:spPr>
          <a:xfrm rot="17050149">
            <a:off x="776326" y="5129458"/>
            <a:ext cx="919467" cy="932155"/>
          </a:xfrm>
          <a:prstGeom prst="circularArrow">
            <a:avLst>
              <a:gd name="adj1" fmla="val 13858"/>
              <a:gd name="adj2" fmla="val 1645309"/>
              <a:gd name="adj3" fmla="val 463179"/>
              <a:gd name="adj4" fmla="val 6576788"/>
              <a:gd name="adj5" fmla="val 18699"/>
            </a:avLst>
          </a:prstGeom>
          <a:solidFill>
            <a:srgbClr val="E3E4E4"/>
          </a:solidFill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3" name="TextBox 5132">
                <a:extLst>
                  <a:ext uri="{FF2B5EF4-FFF2-40B4-BE49-F238E27FC236}">
                    <a16:creationId xmlns:a16="http://schemas.microsoft.com/office/drawing/2014/main" id="{0EBE6D9E-3810-AED9-A5EE-43F154152FEA}"/>
                  </a:ext>
                </a:extLst>
              </p:cNvPr>
              <p:cNvSpPr txBox="1"/>
              <p:nvPr/>
            </p:nvSpPr>
            <p:spPr>
              <a:xfrm>
                <a:off x="697777" y="4541747"/>
                <a:ext cx="381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ko-KR" altLang="en-US" sz="1800" b="1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b="1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*</a:t>
                </a:r>
                <a:endParaRPr lang="ko-KR" altLang="en-US" sz="1800" b="1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33" name="TextBox 5132">
                <a:extLst>
                  <a:ext uri="{FF2B5EF4-FFF2-40B4-BE49-F238E27FC236}">
                    <a16:creationId xmlns:a16="http://schemas.microsoft.com/office/drawing/2014/main" id="{0EBE6D9E-3810-AED9-A5EE-43F15415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77" y="4541747"/>
                <a:ext cx="381515" cy="276999"/>
              </a:xfrm>
              <a:prstGeom prst="rect">
                <a:avLst/>
              </a:prstGeom>
              <a:blipFill>
                <a:blip r:embed="rId26"/>
                <a:stretch>
                  <a:fillRect l="-20635" t="-28889" r="-36508" b="-5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42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8BBD6-EC87-34F1-2A98-C3F00DDDA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0E1D65B-FEEC-0A3F-441F-55C1046F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4084692"/>
            <a:ext cx="3165823" cy="205109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8D03D1-36D5-C21A-45B2-E4FF14ADC557}"/>
              </a:ext>
            </a:extLst>
          </p:cNvPr>
          <p:cNvSpPr txBox="1">
            <a:spLocks/>
          </p:cNvSpPr>
          <p:nvPr/>
        </p:nvSpPr>
        <p:spPr>
          <a:xfrm>
            <a:off x="537364" y="1067109"/>
            <a:ext cx="11103252" cy="53515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2000" dirty="0" err="1">
                <a:solidFill>
                  <a:schemeClr val="tx1"/>
                </a:solidFill>
              </a:rPr>
              <a:t>RecGNN</a:t>
            </a:r>
            <a:r>
              <a:rPr lang="en-US" altLang="ko-KR" sz="2000" dirty="0">
                <a:solidFill>
                  <a:schemeClr val="tx1"/>
                </a:solidFill>
              </a:rPr>
              <a:t> (</a:t>
            </a:r>
            <a:r>
              <a:rPr lang="en-US" altLang="ko-KR" i="1" dirty="0">
                <a:solidFill>
                  <a:srgbClr val="000000"/>
                </a:solidFill>
              </a:rPr>
              <a:t>F. </a:t>
            </a:r>
            <a:r>
              <a:rPr lang="en-US" altLang="ko-KR" i="1" dirty="0" err="1">
                <a:solidFill>
                  <a:srgbClr val="000000"/>
                </a:solidFill>
              </a:rPr>
              <a:t>Scarselli</a:t>
            </a:r>
            <a:r>
              <a:rPr lang="en-US" altLang="ko-KR" i="1" dirty="0">
                <a:solidFill>
                  <a:srgbClr val="000000"/>
                </a:solidFill>
              </a:rPr>
              <a:t> et</a:t>
            </a:r>
            <a:r>
              <a:rPr lang="ko-KR" altLang="en-US" i="1" dirty="0">
                <a:solidFill>
                  <a:srgbClr val="000000"/>
                </a:solidFill>
              </a:rPr>
              <a:t> </a:t>
            </a:r>
            <a:r>
              <a:rPr lang="en-US" altLang="ko-KR" i="1" dirty="0">
                <a:solidFill>
                  <a:srgbClr val="000000"/>
                </a:solidFill>
              </a:rPr>
              <a:t>al, 2008)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ko-KR" altLang="en-US" sz="1800" dirty="0"/>
              <a:t>구성 요소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B9CBF4-076B-D187-B173-4929CE79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Graph Neural Network Model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EC5184-4FDC-C25B-ED6F-DC87E48C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B6CD377C-0A3B-F678-2415-566C6BA0596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993" y="1990960"/>
            <a:ext cx="3258718" cy="2444020"/>
          </a:xfrm>
          <a:prstGeom prst="rect">
            <a:avLst/>
          </a:prstGeom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AB28105A-C23B-95E8-25AD-BB533B79A92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8993" y="1990948"/>
            <a:ext cx="3258718" cy="2444032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75948419-A7FC-7F09-F838-C53FBA84200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993" y="1990948"/>
            <a:ext cx="3258718" cy="2444032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95EAE7C0-434A-5CC2-AFEA-37B28F96D75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8993" y="1990948"/>
            <a:ext cx="3258718" cy="2444032"/>
          </a:xfrm>
          <a:prstGeom prst="rect">
            <a:avLst/>
          </a:prstGeom>
        </p:spPr>
      </p:pic>
      <p:pic>
        <p:nvPicPr>
          <p:cNvPr id="22" name="object 2">
            <a:extLst>
              <a:ext uri="{FF2B5EF4-FFF2-40B4-BE49-F238E27FC236}">
                <a16:creationId xmlns:a16="http://schemas.microsoft.com/office/drawing/2014/main" id="{C858D8D9-19EE-9E5C-87A2-E354C808DBA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8993" y="1990948"/>
            <a:ext cx="3258718" cy="2444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A5D40B-FDC5-A47C-7658-F609B1E472DA}"/>
                  </a:ext>
                </a:extLst>
              </p:cNvPr>
              <p:cNvSpPr txBox="1"/>
              <p:nvPr/>
            </p:nvSpPr>
            <p:spPr>
              <a:xfrm>
                <a:off x="4991452" y="1844824"/>
                <a:ext cx="6900954" cy="494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노드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상태 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재귀 단계에서 업데이트 되는 대상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b="1" dirty="0" err="1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임베딩</a:t>
                </a:r>
                <a:r>
                  <a:rPr lang="ko-KR" altLang="en-US" b="1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벡터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endParaRPr lang="en-US" altLang="ko-KR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𝒏𝒆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노드 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와 연결된 이웃 노드들의 상태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𝑬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ko-KR" dirty="0"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𝒕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</a:rPr>
                  <a:t>t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</a:rPr>
                  <a:t>번째 재귀에서 구해진 노드 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</a:rPr>
                  <a:t>F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</a:rPr>
                  <a:t>의 상태</a:t>
                </a:r>
                <a:r>
                  <a:rPr lang="ko-KR" altLang="en-US" dirty="0"/>
                  <a:t> </a:t>
                </a:r>
                <a:endParaRPr lang="en-US" altLang="ko-KR" dirty="0"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b="1" i="1" dirty="0">
                  <a:effectLst/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𝑬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 err="1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엣지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F, E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feature (ex_ 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거리 등 </a:t>
                </a:r>
                <a:r>
                  <a:rPr lang="ko-KR" altLang="en-US" b="1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고정 벡터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endParaRPr lang="en-US" altLang="ko-KR" b="1" i="1" dirty="0">
                  <a:effectLst/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𝒄𝒐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노드 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와 연결된 </a:t>
                </a:r>
                <a:r>
                  <a:rPr lang="ko-KR" altLang="en-US" dirty="0" err="1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엣지들의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𝑬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ko-KR" dirty="0"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l"/>
                <a:endParaRPr lang="en-US" altLang="ko-KR" b="1" i="1" dirty="0">
                  <a:effectLst/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노드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feature (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ex_ 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면적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둘레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색상 등 </a:t>
                </a:r>
                <a:r>
                  <a:rPr lang="ko-KR" altLang="en-US" b="1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고정 벡터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endParaRPr lang="en-US" altLang="ko-KR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𝒏𝒆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ko-KR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노드 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와 연결된 노드들의 </a:t>
                </a:r>
                <a:r>
                  <a:rPr lang="en-US" altLang="ko-KR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𝑬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ko-KR" dirty="0"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85750" indent="-193675"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Transition function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: 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다음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step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ko-KR" altLang="en-US" dirty="0" err="1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임베딩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벡터를 생성</a:t>
                </a:r>
                <a:endParaRPr lang="en-US" altLang="ko-KR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𝑐𝑜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𝑛𝑒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d>
                      </m:sub>
                      <m:sup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𝑛𝑒</m:t>
                        </m:r>
                        <m:r>
                          <a:rPr lang="en-US" altLang="ko-KR" b="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ko-KR" b="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ko-KR" altLang="en-US" sz="18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endParaRPr lang="en-US" altLang="ko-KR" sz="18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sz="1800" b="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</a:t>
                </a:r>
                <a:r>
                  <a:rPr lang="en-US" altLang="ko-KR" sz="700" b="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</a:t>
                </a:r>
                <a:r>
                  <a:rPr lang="en-US" altLang="ko-KR" sz="600" b="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700" b="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b="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d>
                      </m:sub>
                    </m:sSub>
                    <m:r>
                      <a:rPr lang="en-US" altLang="ko-KR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d>
                      </m:sub>
                    </m:sSub>
                    <m:r>
                      <a:rPr lang="en-US" altLang="ko-KR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𝐹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d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FF2F92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FF2F92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𝑬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ko-KR" altLang="en-US" sz="18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85750" indent="-193675" algn="l">
                  <a:buFont typeface="Arial" panose="020B0604020202020204" pitchFamily="34" charset="0"/>
                  <a:buChar char="•"/>
                </a:pPr>
                <a:endParaRPr lang="en-US" altLang="ko-KR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85750" indent="-193675" algn="l"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Output</a:t>
                </a:r>
                <a:r>
                  <a:rPr lang="ko-KR" altLang="en-US" b="1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b="1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function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 err="1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임베딩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벡터를 입력으로 출력을 생성</a:t>
                </a:r>
                <a:endParaRPr lang="en-US" altLang="ko-KR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92075" algn="l"/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ex) </a:t>
                </a:r>
                <a:r>
                  <a:rPr lang="ko-KR" altLang="en-US" dirty="0"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왼쪽 예시라면 </a:t>
                </a:r>
                <a:r>
                  <a:rPr lang="en-US" altLang="ko-KR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 or 1</a:t>
                </a:r>
                <a:r>
                  <a:rPr lang="ko-KR" altLang="en-US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아웃풋</a:t>
                </a:r>
                <a:endParaRPr lang="en-US" altLang="ko-KR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ko-KR" altLang="en-US" sz="18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endParaRPr lang="ko-KR" altLang="en-US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A5D40B-FDC5-A47C-7658-F609B1E4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452" y="1844824"/>
                <a:ext cx="6900954" cy="4949817"/>
              </a:xfrm>
              <a:prstGeom prst="rect">
                <a:avLst/>
              </a:prstGeom>
              <a:blipFill>
                <a:blip r:embed="rId9"/>
                <a:stretch>
                  <a:fillRect l="-1325" t="-1601" r="-1502" b="-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object 2">
            <a:extLst>
              <a:ext uri="{FF2B5EF4-FFF2-40B4-BE49-F238E27FC236}">
                <a16:creationId xmlns:a16="http://schemas.microsoft.com/office/drawing/2014/main" id="{DC9618E1-871E-A356-5D94-9F43BA400922}"/>
              </a:ext>
            </a:extLst>
          </p:cNvPr>
          <p:cNvGrpSpPr/>
          <p:nvPr/>
        </p:nvGrpSpPr>
        <p:grpSpPr>
          <a:xfrm>
            <a:off x="7449785" y="692696"/>
            <a:ext cx="4731464" cy="1002908"/>
            <a:chOff x="1000823" y="1191347"/>
            <a:chExt cx="7245260" cy="1535746"/>
          </a:xfrm>
        </p:grpSpPr>
        <p:pic>
          <p:nvPicPr>
            <p:cNvPr id="26" name="object 3">
              <a:extLst>
                <a:ext uri="{FF2B5EF4-FFF2-40B4-BE49-F238E27FC236}">
                  <a16:creationId xmlns:a16="http://schemas.microsoft.com/office/drawing/2014/main" id="{C3E7F5CC-784F-FD31-80D2-366A4C38BCB5}"/>
                </a:ext>
              </a:extLst>
            </p:cNvPr>
            <p:cNvPicPr/>
            <p:nvPr/>
          </p:nvPicPr>
          <p:blipFill>
            <a:blip r:embed="rId10" cstate="print"/>
            <a:srcRect b="53214"/>
            <a:stretch/>
          </p:blipFill>
          <p:spPr>
            <a:xfrm>
              <a:off x="1000823" y="1191347"/>
              <a:ext cx="7245260" cy="1291655"/>
            </a:xfrm>
            <a:prstGeom prst="rect">
              <a:avLst/>
            </a:prstGeom>
          </p:spPr>
        </p:pic>
        <p:pic>
          <p:nvPicPr>
            <p:cNvPr id="27" name="object 4">
              <a:extLst>
                <a:ext uri="{FF2B5EF4-FFF2-40B4-BE49-F238E27FC236}">
                  <a16:creationId xmlns:a16="http://schemas.microsoft.com/office/drawing/2014/main" id="{43CBB6B2-607F-2A6F-EEE4-85E1B192A4B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11391" y="2571744"/>
              <a:ext cx="248549" cy="155349"/>
            </a:xfrm>
            <a:prstGeom prst="rect">
              <a:avLst/>
            </a:prstGeom>
          </p:spPr>
        </p:pic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AF7BA13F-94F9-23F5-C2FD-DB5F78533DB6}"/>
                </a:ext>
              </a:extLst>
            </p:cNvPr>
            <p:cNvSpPr/>
            <p:nvPr/>
          </p:nvSpPr>
          <p:spPr>
            <a:xfrm>
              <a:off x="2953494" y="2319272"/>
              <a:ext cx="1057910" cy="330200"/>
            </a:xfrm>
            <a:custGeom>
              <a:avLst/>
              <a:gdLst/>
              <a:ahLst/>
              <a:cxnLst/>
              <a:rect l="l" t="t" r="r" b="b"/>
              <a:pathLst>
                <a:path w="1057910" h="330200">
                  <a:moveTo>
                    <a:pt x="1057897" y="33014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6">
              <a:extLst>
                <a:ext uri="{FF2B5EF4-FFF2-40B4-BE49-F238E27FC236}">
                  <a16:creationId xmlns:a16="http://schemas.microsoft.com/office/drawing/2014/main" id="{C266A704-C866-2325-3747-CC80A27C29E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1444" y="2279710"/>
              <a:ext cx="110949" cy="79122"/>
            </a:xfrm>
            <a:prstGeom prst="rect">
              <a:avLst/>
            </a:prstGeom>
          </p:spPr>
        </p:pic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BAEA8FB2-CEE8-C61A-13A3-A96222E31264}"/>
                </a:ext>
              </a:extLst>
            </p:cNvPr>
            <p:cNvSpPr/>
            <p:nvPr/>
          </p:nvSpPr>
          <p:spPr>
            <a:xfrm>
              <a:off x="4259941" y="2316117"/>
              <a:ext cx="1552575" cy="333375"/>
            </a:xfrm>
            <a:custGeom>
              <a:avLst/>
              <a:gdLst/>
              <a:ahLst/>
              <a:cxnLst/>
              <a:rect l="l" t="t" r="r" b="b"/>
              <a:pathLst>
                <a:path w="1552575" h="333375">
                  <a:moveTo>
                    <a:pt x="0" y="333301"/>
                  </a:moveTo>
                  <a:lnTo>
                    <a:pt x="1552046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4C27541C-0500-E45C-66A7-BBC758CEAE1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5863" y="2275830"/>
              <a:ext cx="110174" cy="80577"/>
            </a:xfrm>
            <a:prstGeom prst="rect">
              <a:avLst/>
            </a:prstGeom>
          </p:spPr>
        </p:pic>
        <p:pic>
          <p:nvPicPr>
            <p:cNvPr id="33" name="object 15">
              <a:extLst>
                <a:ext uri="{FF2B5EF4-FFF2-40B4-BE49-F238E27FC236}">
                  <a16:creationId xmlns:a16="http://schemas.microsoft.com/office/drawing/2014/main" id="{E172BE09-F6C3-6B66-B752-06215156A928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0016" y="2338070"/>
              <a:ext cx="81974" cy="18537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350AB64-B083-2124-1981-D35DFAEC10CF}"/>
              </a:ext>
            </a:extLst>
          </p:cNvPr>
          <p:cNvSpPr txBox="1"/>
          <p:nvPr/>
        </p:nvSpPr>
        <p:spPr>
          <a:xfrm>
            <a:off x="1781475" y="6141033"/>
            <a:ext cx="30635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해당 노드는 성의 일부분인가</a:t>
            </a:r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노드 분류 문제</a:t>
            </a:r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일부 노드의 정답만 알려줌</a:t>
            </a:r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FC76FA0-FF2D-A270-BCCF-8AFC5CB246FC}"/>
              </a:ext>
            </a:extLst>
          </p:cNvPr>
          <p:cNvCxnSpPr/>
          <p:nvPr/>
        </p:nvCxnSpPr>
        <p:spPr>
          <a:xfrm flipV="1">
            <a:off x="3194805" y="5308828"/>
            <a:ext cx="236899" cy="8078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ABA91C40-68C4-1CBB-93B1-9C63496BA8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207074" y="3959000"/>
            <a:ext cx="1949821" cy="17328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461AB8-1C63-E9A0-8C28-BFA89D59F453}"/>
              </a:ext>
            </a:extLst>
          </p:cNvPr>
          <p:cNvSpPr txBox="1"/>
          <p:nvPr/>
        </p:nvSpPr>
        <p:spPr>
          <a:xfrm>
            <a:off x="-6320045" y="3684066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1" dirty="0">
                <a:solidFill>
                  <a:srgbClr val="000000"/>
                </a:solidFill>
                <a:effectLst/>
                <a:latin typeface="+mj-lt"/>
              </a:rPr>
              <a:t>Recursive neural networks learn to localize faces, Elsevier, 2005</a:t>
            </a:r>
            <a:endParaRPr lang="en-US" altLang="ko-KR" sz="900" dirty="0">
              <a:latin typeface="+mj-lt"/>
            </a:endParaRPr>
          </a:p>
        </p:txBody>
      </p: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810F149A-C5DA-B55C-2393-D13B3D7828B3}"/>
              </a:ext>
            </a:extLst>
          </p:cNvPr>
          <p:cNvSpPr/>
          <p:nvPr/>
        </p:nvSpPr>
        <p:spPr>
          <a:xfrm>
            <a:off x="4703420" y="3021885"/>
            <a:ext cx="222261" cy="136145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8AA817-BBE8-B873-4BE4-F57DB24F2EE9}"/>
              </a:ext>
            </a:extLst>
          </p:cNvPr>
          <p:cNvSpPr txBox="1"/>
          <p:nvPr/>
        </p:nvSpPr>
        <p:spPr>
          <a:xfrm>
            <a:off x="4147765" y="3482340"/>
            <a:ext cx="6061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주어진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정보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6" name="왼쪽 중괄호 45">
            <a:extLst>
              <a:ext uri="{FF2B5EF4-FFF2-40B4-BE49-F238E27FC236}">
                <a16:creationId xmlns:a16="http://schemas.microsoft.com/office/drawing/2014/main" id="{07D21008-B65D-763B-806E-DD4E55FA693D}"/>
              </a:ext>
            </a:extLst>
          </p:cNvPr>
          <p:cNvSpPr/>
          <p:nvPr/>
        </p:nvSpPr>
        <p:spPr>
          <a:xfrm>
            <a:off x="4703420" y="1990948"/>
            <a:ext cx="222261" cy="68633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624142-C2CD-4380-659F-83C529E320A8}"/>
              </a:ext>
            </a:extLst>
          </p:cNvPr>
          <p:cNvSpPr txBox="1"/>
          <p:nvPr/>
        </p:nvSpPr>
        <p:spPr>
          <a:xfrm>
            <a:off x="4184124" y="2134017"/>
            <a:ext cx="6061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구할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대상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06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46" grpId="0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18426-6CA5-1423-AD62-69F87CB3B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237510B-69D7-3C63-9BAE-0D1436DC8196}"/>
              </a:ext>
            </a:extLst>
          </p:cNvPr>
          <p:cNvSpPr txBox="1">
            <a:spLocks/>
          </p:cNvSpPr>
          <p:nvPr/>
        </p:nvSpPr>
        <p:spPr>
          <a:xfrm>
            <a:off x="537364" y="1067109"/>
            <a:ext cx="11103252" cy="53515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2000" dirty="0" err="1">
                <a:solidFill>
                  <a:schemeClr val="tx1"/>
                </a:solidFill>
              </a:rPr>
              <a:t>RecGNN</a:t>
            </a:r>
            <a:r>
              <a:rPr lang="en-US" altLang="ko-KR" sz="2000" dirty="0">
                <a:solidFill>
                  <a:schemeClr val="tx1"/>
                </a:solidFill>
              </a:rPr>
              <a:t> (</a:t>
            </a:r>
            <a:r>
              <a:rPr lang="en-US" altLang="ko-KR" i="1" dirty="0">
                <a:solidFill>
                  <a:srgbClr val="000000"/>
                </a:solidFill>
              </a:rPr>
              <a:t>F. </a:t>
            </a:r>
            <a:r>
              <a:rPr lang="en-US" altLang="ko-KR" i="1" dirty="0" err="1">
                <a:solidFill>
                  <a:srgbClr val="000000"/>
                </a:solidFill>
              </a:rPr>
              <a:t>Scarselli</a:t>
            </a:r>
            <a:r>
              <a:rPr lang="en-US" altLang="ko-KR" i="1" dirty="0">
                <a:solidFill>
                  <a:srgbClr val="000000"/>
                </a:solidFill>
              </a:rPr>
              <a:t> et</a:t>
            </a:r>
            <a:r>
              <a:rPr lang="ko-KR" altLang="en-US" i="1" dirty="0">
                <a:solidFill>
                  <a:srgbClr val="000000"/>
                </a:solidFill>
              </a:rPr>
              <a:t> </a:t>
            </a:r>
            <a:r>
              <a:rPr lang="en-US" altLang="ko-KR" i="1" dirty="0">
                <a:solidFill>
                  <a:srgbClr val="000000"/>
                </a:solidFill>
              </a:rPr>
              <a:t>al, 2008)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ko-KR" altLang="en-US" sz="1800" dirty="0">
                <a:solidFill>
                  <a:schemeClr val="tx1"/>
                </a:solidFill>
              </a:rPr>
              <a:t>인코딩 네트워크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3F6705-F7A0-5150-AAA1-8F153D241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Graph Neural Network Model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D018A9-E157-D4BE-37C2-441FC8AF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FC502DC3-15FE-7866-6FDE-894E9327C94A}"/>
              </a:ext>
            </a:extLst>
          </p:cNvPr>
          <p:cNvGrpSpPr/>
          <p:nvPr/>
        </p:nvGrpSpPr>
        <p:grpSpPr>
          <a:xfrm>
            <a:off x="7449785" y="692696"/>
            <a:ext cx="4731464" cy="1002908"/>
            <a:chOff x="1000823" y="1191347"/>
            <a:chExt cx="7245260" cy="1535746"/>
          </a:xfrm>
        </p:grpSpPr>
        <p:pic>
          <p:nvPicPr>
            <p:cNvPr id="26" name="object 3">
              <a:extLst>
                <a:ext uri="{FF2B5EF4-FFF2-40B4-BE49-F238E27FC236}">
                  <a16:creationId xmlns:a16="http://schemas.microsoft.com/office/drawing/2014/main" id="{9B71AC7E-F830-6DA8-6090-2C020481781A}"/>
                </a:ext>
              </a:extLst>
            </p:cNvPr>
            <p:cNvPicPr/>
            <p:nvPr/>
          </p:nvPicPr>
          <p:blipFill>
            <a:blip r:embed="rId3" cstate="print"/>
            <a:srcRect b="53214"/>
            <a:stretch/>
          </p:blipFill>
          <p:spPr>
            <a:xfrm>
              <a:off x="1000823" y="1191347"/>
              <a:ext cx="7245260" cy="1291655"/>
            </a:xfrm>
            <a:prstGeom prst="rect">
              <a:avLst/>
            </a:prstGeom>
          </p:spPr>
        </p:pic>
        <p:pic>
          <p:nvPicPr>
            <p:cNvPr id="27" name="object 4">
              <a:extLst>
                <a:ext uri="{FF2B5EF4-FFF2-40B4-BE49-F238E27FC236}">
                  <a16:creationId xmlns:a16="http://schemas.microsoft.com/office/drawing/2014/main" id="{B47C2139-8E8B-31A3-ABA8-1723E858E4D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1391" y="2571744"/>
              <a:ext cx="248549" cy="155349"/>
            </a:xfrm>
            <a:prstGeom prst="rect">
              <a:avLst/>
            </a:prstGeom>
          </p:spPr>
        </p:pic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64FC91D0-DA93-E1DC-681E-312F408BC883}"/>
                </a:ext>
              </a:extLst>
            </p:cNvPr>
            <p:cNvSpPr/>
            <p:nvPr/>
          </p:nvSpPr>
          <p:spPr>
            <a:xfrm>
              <a:off x="2953494" y="2319272"/>
              <a:ext cx="1057910" cy="330200"/>
            </a:xfrm>
            <a:custGeom>
              <a:avLst/>
              <a:gdLst/>
              <a:ahLst/>
              <a:cxnLst/>
              <a:rect l="l" t="t" r="r" b="b"/>
              <a:pathLst>
                <a:path w="1057910" h="330200">
                  <a:moveTo>
                    <a:pt x="1057897" y="33014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6">
              <a:extLst>
                <a:ext uri="{FF2B5EF4-FFF2-40B4-BE49-F238E27FC236}">
                  <a16:creationId xmlns:a16="http://schemas.microsoft.com/office/drawing/2014/main" id="{4503EFB1-53CC-5880-B95B-644A119A39C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1444" y="2279710"/>
              <a:ext cx="110949" cy="79122"/>
            </a:xfrm>
            <a:prstGeom prst="rect">
              <a:avLst/>
            </a:prstGeom>
          </p:spPr>
        </p:pic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029F3BD7-6646-532B-D75F-D368700B79E0}"/>
                </a:ext>
              </a:extLst>
            </p:cNvPr>
            <p:cNvSpPr/>
            <p:nvPr/>
          </p:nvSpPr>
          <p:spPr>
            <a:xfrm>
              <a:off x="4259941" y="2316117"/>
              <a:ext cx="1552575" cy="333375"/>
            </a:xfrm>
            <a:custGeom>
              <a:avLst/>
              <a:gdLst/>
              <a:ahLst/>
              <a:cxnLst/>
              <a:rect l="l" t="t" r="r" b="b"/>
              <a:pathLst>
                <a:path w="1552575" h="333375">
                  <a:moveTo>
                    <a:pt x="0" y="333301"/>
                  </a:moveTo>
                  <a:lnTo>
                    <a:pt x="1552046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64BCFF72-1163-42B0-6F32-2254EFE7F99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5863" y="2275830"/>
              <a:ext cx="110174" cy="80577"/>
            </a:xfrm>
            <a:prstGeom prst="rect">
              <a:avLst/>
            </a:prstGeom>
          </p:spPr>
        </p:pic>
        <p:pic>
          <p:nvPicPr>
            <p:cNvPr id="33" name="object 15">
              <a:extLst>
                <a:ext uri="{FF2B5EF4-FFF2-40B4-BE49-F238E27FC236}">
                  <a16:creationId xmlns:a16="http://schemas.microsoft.com/office/drawing/2014/main" id="{4A2674EA-46C6-D1CD-FF3C-852FDB1588B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0016" y="2338070"/>
              <a:ext cx="81974" cy="18537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9BC7061-B43C-0BA5-195F-7EC3E93D2FD9}"/>
                  </a:ext>
                </a:extLst>
              </p:cNvPr>
              <p:cNvSpPr txBox="1"/>
              <p:nvPr/>
            </p:nvSpPr>
            <p:spPr>
              <a:xfrm>
                <a:off x="695400" y="4249966"/>
                <a:ext cx="4385393" cy="1913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550" b="1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550" b="1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550" b="1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altLang="ko-KR" sz="1550" b="1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ko-KR" sz="1550" b="1" i="1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550" b="1" i="1" smtClean="0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550" b="1" i="1" smtClean="0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p>
                        <m:r>
                          <a:rPr lang="en-US" altLang="ko-KR" sz="1550" b="1" i="1" smtClean="0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 :</m:t>
                    </m:r>
                    <m:r>
                      <a:rPr lang="ko-KR" altLang="en-US" sz="1550" b="1" i="1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노</m:t>
                    </m:r>
                    <m:r>
                      <a:rPr lang="ko-KR" altLang="en-US" sz="1550" b="1" i="1" smtClean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드</m:t>
                    </m:r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𝒗</m:t>
                    </m:r>
                    <m:r>
                      <a:rPr lang="ko-KR" altLang="en-US" sz="1550" b="1" i="1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의</m:t>
                    </m:r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55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𝒔𝒕𝒆𝒑</m:t>
                    </m:r>
                    <m:r>
                      <a:rPr lang="en-US" altLang="ko-KR" sz="155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55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ko-KR" altLang="en-US" sz="1550" b="1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번째</m:t>
                    </m:r>
                  </m:oMath>
                </a14:m>
                <a:r>
                  <a:rPr lang="ko-KR" altLang="en-US" sz="1550" dirty="0">
                    <a:latin typeface="+mj-ea"/>
                    <a:ea typeface="+mj-ea"/>
                  </a:rPr>
                  <a:t> </a:t>
                </a:r>
                <a:r>
                  <a:rPr lang="ko-KR" altLang="en-US" sz="1550" dirty="0" err="1">
                    <a:latin typeface="+mj-ea"/>
                    <a:ea typeface="+mj-ea"/>
                  </a:rPr>
                  <a:t>임베딩</a:t>
                </a:r>
                <a:r>
                  <a:rPr lang="ko-KR" altLang="en-US" sz="1550" dirty="0">
                    <a:latin typeface="+mj-ea"/>
                    <a:ea typeface="+mj-ea"/>
                  </a:rPr>
                  <a:t> 벡터</a:t>
                </a:r>
                <a:endParaRPr lang="en-US" altLang="ko-KR" sz="1550" dirty="0">
                  <a:latin typeface="+mj-ea"/>
                  <a:ea typeface="+mj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55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55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p>
                        <m:r>
                          <a:rPr lang="en-US" altLang="ko-KR" sz="155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ko-KR" sz="155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en-US" sz="1550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초</m:t>
                    </m:r>
                    <m:r>
                      <a:rPr lang="ko-KR" altLang="en-US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기</m:t>
                    </m:r>
                    <m:r>
                      <a:rPr lang="ko-KR" altLang="en-US" sz="1550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화</m:t>
                    </m:r>
                    <m:r>
                      <a:rPr lang="ko-KR" altLang="en-US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된</m:t>
                    </m:r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en-US" sz="1550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임</m:t>
                    </m:r>
                    <m:r>
                      <a:rPr lang="ko-KR" altLang="en-US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베</m:t>
                    </m:r>
                    <m:r>
                      <a:rPr lang="ko-KR" altLang="en-US" sz="1550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딩</m:t>
                    </m:r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en-US" sz="1550" b="1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행</m:t>
                    </m:r>
                    <m:r>
                      <a:rPr lang="ko-KR" altLang="en-US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렬</m:t>
                    </m:r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55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55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  <m:sup>
                        <m: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55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ko-KR" sz="155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ko-KR" sz="1550" b="1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ko-KR" altLang="en-US" sz="1550" dirty="0"/>
                  <a:t> </a:t>
                </a:r>
                <a:endParaRPr lang="en-US" altLang="ko-KR" sz="155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55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55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55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altLang="ko-KR" sz="155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en-US" altLang="ko-KR" sz="155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155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55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altLang="ko-KR" sz="155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ko-KR" sz="155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ko-KR" sz="155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altLang="ko-KR" sz="155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ko-KR" altLang="en-US" sz="155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en-US" altLang="ko-KR" sz="1550" b="1" i="1" dirty="0">
                    <a:latin typeface="+mj-ea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550" dirty="0">
                    <a:latin typeface="+mn-ea"/>
                    <a:ea typeface="+mn-ea"/>
                    <a:cs typeface="Times New Roman" panose="02020603050405020304" pitchFamily="18" charset="0"/>
                  </a:rPr>
                  <a:t>즉</a:t>
                </a:r>
                <a:r>
                  <a:rPr lang="en-US" altLang="ko-KR" sz="1550" dirty="0">
                    <a:latin typeface="+mn-ea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550" dirty="0">
                    <a:latin typeface="+mn-ea"/>
                    <a:ea typeface="+mn-ea"/>
                    <a:cs typeface="Times New Roman" panose="02020603050405020304" pitchFamily="18" charset="0"/>
                  </a:rPr>
                  <a:t>이전 </a:t>
                </a:r>
                <a:r>
                  <a:rPr lang="ko-KR" altLang="en-US" sz="1550" dirty="0" err="1">
                    <a:latin typeface="+mn-ea"/>
                    <a:ea typeface="+mn-ea"/>
                    <a:cs typeface="Times New Roman" panose="02020603050405020304" pitchFamily="18" charset="0"/>
                  </a:rPr>
                  <a:t>스탭</a:t>
                </a:r>
                <a:r>
                  <a:rPr lang="ko-KR" altLang="en-US" sz="1550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550" dirty="0" err="1">
                    <a:latin typeface="+mn-ea"/>
                    <a:ea typeface="+mn-ea"/>
                    <a:cs typeface="Times New Roman" panose="02020603050405020304" pitchFamily="18" charset="0"/>
                  </a:rPr>
                  <a:t>임베딩</a:t>
                </a:r>
                <a:r>
                  <a:rPr lang="ko-KR" altLang="en-US" sz="1550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550" dirty="0" err="1">
                    <a:latin typeface="+mn-ea"/>
                    <a:ea typeface="+mn-ea"/>
                    <a:cs typeface="Times New Roman" panose="02020603050405020304" pitchFamily="18" charset="0"/>
                  </a:rPr>
                  <a:t>행렬간의</a:t>
                </a:r>
                <a:r>
                  <a:rPr lang="ko-KR" altLang="en-US" sz="1550" dirty="0">
                    <a:latin typeface="+mn-ea"/>
                    <a:ea typeface="+mn-ea"/>
                    <a:cs typeface="Times New Roman" panose="02020603050405020304" pitchFamily="18" charset="0"/>
                  </a:rPr>
                  <a:t> 변화가 작은 경우 종료</a:t>
                </a:r>
                <a:endParaRPr lang="en-US" altLang="ko-KR" sz="155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55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en-US" altLang="ko-KR" sz="1550" b="1" i="1" dirty="0">
                    <a:latin typeface="+mj-ea"/>
                    <a:cs typeface="Times New Roman" panose="02020603050405020304" pitchFamily="18" charset="0"/>
                  </a:rPr>
                  <a:t>:</a:t>
                </a:r>
                <a:r>
                  <a:rPr lang="ko-KR" altLang="en-US" sz="1550" dirty="0">
                    <a:latin typeface="+mj-ea"/>
                    <a:ea typeface="+mj-ea"/>
                  </a:rPr>
                  <a:t> </a:t>
                </a:r>
                <a:r>
                  <a:rPr lang="en-US" altLang="ko-KR" sz="1550" dirty="0">
                    <a:latin typeface="+mj-ea"/>
                    <a:ea typeface="+mj-ea"/>
                  </a:rPr>
                  <a:t>(0</a:t>
                </a:r>
                <a:r>
                  <a:rPr lang="ko-KR" altLang="en-US" sz="1550" dirty="0">
                    <a:latin typeface="+mj-ea"/>
                    <a:ea typeface="+mj-ea"/>
                  </a:rPr>
                  <a:t>에 가까운</a:t>
                </a:r>
                <a:r>
                  <a:rPr lang="en-US" altLang="ko-KR" sz="1550" dirty="0">
                    <a:latin typeface="+mj-ea"/>
                    <a:ea typeface="+mj-ea"/>
                  </a:rPr>
                  <a:t>) </a:t>
                </a:r>
                <a:r>
                  <a:rPr lang="ko-KR" altLang="en-US" sz="1550" dirty="0">
                    <a:latin typeface="+mj-ea"/>
                    <a:ea typeface="+mj-ea"/>
                  </a:rPr>
                  <a:t>설정된 </a:t>
                </a:r>
                <a:r>
                  <a:rPr lang="ko-KR" altLang="en-US" sz="1550" dirty="0" err="1">
                    <a:latin typeface="+mj-ea"/>
                    <a:ea typeface="+mj-ea"/>
                  </a:rPr>
                  <a:t>임계값</a:t>
                </a:r>
                <a:endParaRPr lang="en-US" altLang="ko-KR" sz="1550" b="1" i="1" dirty="0">
                  <a:latin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9BC7061-B43C-0BA5-195F-7EC3E93D2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249966"/>
                <a:ext cx="4385393" cy="1913922"/>
              </a:xfrm>
              <a:prstGeom prst="rect">
                <a:avLst/>
              </a:prstGeom>
              <a:blipFill>
                <a:blip r:embed="rId8"/>
                <a:stretch>
                  <a:fillRect l="-417" b="-2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4" name="object 2">
            <a:extLst>
              <a:ext uri="{FF2B5EF4-FFF2-40B4-BE49-F238E27FC236}">
                <a16:creationId xmlns:a16="http://schemas.microsoft.com/office/drawing/2014/main" id="{8FA9B99E-4FF8-F4A7-7088-47CEA2CAB06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8993" y="1990948"/>
            <a:ext cx="3258718" cy="2444032"/>
          </a:xfrm>
          <a:prstGeom prst="rect">
            <a:avLst/>
          </a:prstGeom>
        </p:spPr>
      </p:pic>
      <p:pic>
        <p:nvPicPr>
          <p:cNvPr id="7170" name="Picture 2" descr="실습) 행렬 norm이란? 배워서 어디다 쓰게?">
            <a:extLst>
              <a:ext uri="{FF2B5EF4-FFF2-40B4-BE49-F238E27FC236}">
                <a16:creationId xmlns:a16="http://schemas.microsoft.com/office/drawing/2014/main" id="{8BB949A6-2DD1-2CDE-8BFA-408160C1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3347" y="4440691"/>
            <a:ext cx="2150843" cy="14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TextBox 7167">
            <a:extLst>
              <a:ext uri="{FF2B5EF4-FFF2-40B4-BE49-F238E27FC236}">
                <a16:creationId xmlns:a16="http://schemas.microsoft.com/office/drawing/2014/main" id="{B8869FE5-F462-0A45-E43C-C363D919A17F}"/>
              </a:ext>
            </a:extLst>
          </p:cNvPr>
          <p:cNvSpPr txBox="1"/>
          <p:nvPr/>
        </p:nvSpPr>
        <p:spPr>
          <a:xfrm>
            <a:off x="-1320824" y="4121651"/>
            <a:ext cx="12127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1" dirty="0">
                <a:solidFill>
                  <a:srgbClr val="000000"/>
                </a:solidFill>
                <a:effectLst/>
                <a:latin typeface="+mj-lt"/>
              </a:rPr>
              <a:t>||  || = N2 Norm</a:t>
            </a:r>
            <a:endParaRPr lang="en-US" altLang="ko-KR" sz="900" dirty="0">
              <a:latin typeface="+mj-lt"/>
            </a:endParaRPr>
          </a:p>
        </p:txBody>
      </p:sp>
      <p:grpSp>
        <p:nvGrpSpPr>
          <p:cNvPr id="7337" name="그룹 7336">
            <a:extLst>
              <a:ext uri="{FF2B5EF4-FFF2-40B4-BE49-F238E27FC236}">
                <a16:creationId xmlns:a16="http://schemas.microsoft.com/office/drawing/2014/main" id="{0D6FF99A-F475-2FB8-E8E8-8756692BA2E2}"/>
              </a:ext>
            </a:extLst>
          </p:cNvPr>
          <p:cNvGrpSpPr/>
          <p:nvPr/>
        </p:nvGrpSpPr>
        <p:grpSpPr>
          <a:xfrm>
            <a:off x="4989419" y="2044740"/>
            <a:ext cx="6779306" cy="4480910"/>
            <a:chOff x="4989419" y="2044740"/>
            <a:chExt cx="6779306" cy="4480910"/>
          </a:xfrm>
        </p:grpSpPr>
        <p:grpSp>
          <p:nvGrpSpPr>
            <p:cNvPr id="7323" name="그룹 7322">
              <a:extLst>
                <a:ext uri="{FF2B5EF4-FFF2-40B4-BE49-F238E27FC236}">
                  <a16:creationId xmlns:a16="http://schemas.microsoft.com/office/drawing/2014/main" id="{55053238-F3CB-8A23-6F00-A5858530227B}"/>
                </a:ext>
              </a:extLst>
            </p:cNvPr>
            <p:cNvGrpSpPr/>
            <p:nvPr/>
          </p:nvGrpSpPr>
          <p:grpSpPr>
            <a:xfrm>
              <a:off x="9294715" y="2498759"/>
              <a:ext cx="310852" cy="3353317"/>
              <a:chOff x="8624103" y="2521373"/>
              <a:chExt cx="610309" cy="3353317"/>
            </a:xfrm>
          </p:grpSpPr>
          <p:cxnSp>
            <p:nvCxnSpPr>
              <p:cNvPr id="7324" name="직선 화살표 연결선 7323">
                <a:extLst>
                  <a:ext uri="{FF2B5EF4-FFF2-40B4-BE49-F238E27FC236}">
                    <a16:creationId xmlns:a16="http://schemas.microsoft.com/office/drawing/2014/main" id="{53484578-0CA4-BF9D-0266-489604679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2521373"/>
                <a:ext cx="610309" cy="3353317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25" name="직선 화살표 연결선 7324">
                <a:extLst>
                  <a:ext uri="{FF2B5EF4-FFF2-40B4-BE49-F238E27FC236}">
                    <a16:creationId xmlns:a16="http://schemas.microsoft.com/office/drawing/2014/main" id="{5D0CDE58-A086-7554-B9AB-1AB36BE4B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3189136"/>
                <a:ext cx="610309" cy="2685554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26" name="직선 화살표 연결선 7325">
                <a:extLst>
                  <a:ext uri="{FF2B5EF4-FFF2-40B4-BE49-F238E27FC236}">
                    <a16:creationId xmlns:a16="http://schemas.microsoft.com/office/drawing/2014/main" id="{1D070132-768E-4E24-E3AA-32BCE42F41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3189136"/>
                <a:ext cx="610309" cy="679070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27" name="직선 화살표 연결선 7326">
                <a:extLst>
                  <a:ext uri="{FF2B5EF4-FFF2-40B4-BE49-F238E27FC236}">
                    <a16:creationId xmlns:a16="http://schemas.microsoft.com/office/drawing/2014/main" id="{E34C31DC-ED15-184C-2CCA-056F675E5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3189136"/>
                <a:ext cx="610309" cy="2017791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28" name="직선 화살표 연결선 7327">
                <a:extLst>
                  <a:ext uri="{FF2B5EF4-FFF2-40B4-BE49-F238E27FC236}">
                    <a16:creationId xmlns:a16="http://schemas.microsoft.com/office/drawing/2014/main" id="{6D041288-B77F-EE8F-A8AB-BBE2331398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3200443"/>
                <a:ext cx="610309" cy="656456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29" name="직선 화살표 연결선 7328">
                <a:extLst>
                  <a:ext uri="{FF2B5EF4-FFF2-40B4-BE49-F238E27FC236}">
                    <a16:creationId xmlns:a16="http://schemas.microsoft.com/office/drawing/2014/main" id="{6FF89EB8-C45B-1151-4E1F-A896C1CEE4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3856899"/>
                <a:ext cx="610309" cy="1350028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30" name="직선 화살표 연결선 7329">
                <a:extLst>
                  <a:ext uri="{FF2B5EF4-FFF2-40B4-BE49-F238E27FC236}">
                    <a16:creationId xmlns:a16="http://schemas.microsoft.com/office/drawing/2014/main" id="{E09267C1-2D6F-2713-DB02-70970EF93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4527857"/>
                <a:ext cx="610309" cy="679070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31" name="직선 화살표 연결선 7330">
                <a:extLst>
                  <a:ext uri="{FF2B5EF4-FFF2-40B4-BE49-F238E27FC236}">
                    <a16:creationId xmlns:a16="http://schemas.microsoft.com/office/drawing/2014/main" id="{7F30EE6A-4754-E011-F161-FB0B133218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5195620"/>
                <a:ext cx="610309" cy="679070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32" name="직선 화살표 연결선 7331">
                <a:extLst>
                  <a:ext uri="{FF2B5EF4-FFF2-40B4-BE49-F238E27FC236}">
                    <a16:creationId xmlns:a16="http://schemas.microsoft.com/office/drawing/2014/main" id="{21111789-B2A8-4925-1A35-2C0B9E2587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3200443"/>
                <a:ext cx="610309" cy="1995177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33" name="직선 화살표 연결선 7332">
                <a:extLst>
                  <a:ext uri="{FF2B5EF4-FFF2-40B4-BE49-F238E27FC236}">
                    <a16:creationId xmlns:a16="http://schemas.microsoft.com/office/drawing/2014/main" id="{9F6BA5D2-23FC-5D03-CF20-7F1E921156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3868206"/>
                <a:ext cx="610309" cy="1327414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34" name="직선 화살표 연결선 7333">
                <a:extLst>
                  <a:ext uri="{FF2B5EF4-FFF2-40B4-BE49-F238E27FC236}">
                    <a16:creationId xmlns:a16="http://schemas.microsoft.com/office/drawing/2014/main" id="{D49A61E0-87B8-DBE2-DE04-4AC4266AEA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2532680"/>
                <a:ext cx="610309" cy="3330703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35" name="직선 화살표 연결선 7334">
                <a:extLst>
                  <a:ext uri="{FF2B5EF4-FFF2-40B4-BE49-F238E27FC236}">
                    <a16:creationId xmlns:a16="http://schemas.microsoft.com/office/drawing/2014/main" id="{EFA44812-5DA5-0C2F-21E1-57453E17D7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3200443"/>
                <a:ext cx="610309" cy="2662940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36" name="직선 화살표 연결선 7335">
                <a:extLst>
                  <a:ext uri="{FF2B5EF4-FFF2-40B4-BE49-F238E27FC236}">
                    <a16:creationId xmlns:a16="http://schemas.microsoft.com/office/drawing/2014/main" id="{7EE009F7-BABE-8383-ECAD-462DF707E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5206927"/>
                <a:ext cx="610309" cy="656456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322" name="그룹 7321">
              <a:extLst>
                <a:ext uri="{FF2B5EF4-FFF2-40B4-BE49-F238E27FC236}">
                  <a16:creationId xmlns:a16="http://schemas.microsoft.com/office/drawing/2014/main" id="{7DFDC240-DDFA-0367-24F9-8C8DDB3718B7}"/>
                </a:ext>
              </a:extLst>
            </p:cNvPr>
            <p:cNvGrpSpPr/>
            <p:nvPr/>
          </p:nvGrpSpPr>
          <p:grpSpPr>
            <a:xfrm>
              <a:off x="8624103" y="2521373"/>
              <a:ext cx="424225" cy="3353317"/>
              <a:chOff x="8624103" y="2521373"/>
              <a:chExt cx="610309" cy="3353317"/>
            </a:xfrm>
          </p:grpSpPr>
          <p:cxnSp>
            <p:nvCxnSpPr>
              <p:cNvPr id="7309" name="직선 화살표 연결선 7308">
                <a:extLst>
                  <a:ext uri="{FF2B5EF4-FFF2-40B4-BE49-F238E27FC236}">
                    <a16:creationId xmlns:a16="http://schemas.microsoft.com/office/drawing/2014/main" id="{6C813BAA-E11A-3E2B-073E-EED18FABC0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2521373"/>
                <a:ext cx="610309" cy="3353317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0" name="직선 화살표 연결선 7309">
                <a:extLst>
                  <a:ext uri="{FF2B5EF4-FFF2-40B4-BE49-F238E27FC236}">
                    <a16:creationId xmlns:a16="http://schemas.microsoft.com/office/drawing/2014/main" id="{12AB7FCC-6421-A371-F4DC-35EFDF6F7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3189136"/>
                <a:ext cx="610309" cy="2685554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1" name="직선 화살표 연결선 7310">
                <a:extLst>
                  <a:ext uri="{FF2B5EF4-FFF2-40B4-BE49-F238E27FC236}">
                    <a16:creationId xmlns:a16="http://schemas.microsoft.com/office/drawing/2014/main" id="{F44721E2-11E7-33C4-4A63-6F1539BA8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3189136"/>
                <a:ext cx="610309" cy="679070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2" name="직선 화살표 연결선 7311">
                <a:extLst>
                  <a:ext uri="{FF2B5EF4-FFF2-40B4-BE49-F238E27FC236}">
                    <a16:creationId xmlns:a16="http://schemas.microsoft.com/office/drawing/2014/main" id="{0FA17B01-BD3E-D09B-C089-48E45CEE6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3189136"/>
                <a:ext cx="610309" cy="2017791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3" name="직선 화살표 연결선 7312">
                <a:extLst>
                  <a:ext uri="{FF2B5EF4-FFF2-40B4-BE49-F238E27FC236}">
                    <a16:creationId xmlns:a16="http://schemas.microsoft.com/office/drawing/2014/main" id="{4AF32EE2-7A5D-FE02-2CDE-BF852C89F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3200443"/>
                <a:ext cx="610309" cy="656456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4" name="직선 화살표 연결선 7313">
                <a:extLst>
                  <a:ext uri="{FF2B5EF4-FFF2-40B4-BE49-F238E27FC236}">
                    <a16:creationId xmlns:a16="http://schemas.microsoft.com/office/drawing/2014/main" id="{4AA0CAF2-7B58-5B3D-5907-51793CB24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3856899"/>
                <a:ext cx="610309" cy="1350028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5" name="직선 화살표 연결선 7314">
                <a:extLst>
                  <a:ext uri="{FF2B5EF4-FFF2-40B4-BE49-F238E27FC236}">
                    <a16:creationId xmlns:a16="http://schemas.microsoft.com/office/drawing/2014/main" id="{C8EBF9FB-87B5-8362-7B99-A5E91EFBD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4527857"/>
                <a:ext cx="610309" cy="679070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6" name="직선 화살표 연결선 7315">
                <a:extLst>
                  <a:ext uri="{FF2B5EF4-FFF2-40B4-BE49-F238E27FC236}">
                    <a16:creationId xmlns:a16="http://schemas.microsoft.com/office/drawing/2014/main" id="{C0479733-7DBB-FBC2-ECB1-5130608998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4103" y="5195620"/>
                <a:ext cx="610309" cy="679070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7" name="직선 화살표 연결선 7316">
                <a:extLst>
                  <a:ext uri="{FF2B5EF4-FFF2-40B4-BE49-F238E27FC236}">
                    <a16:creationId xmlns:a16="http://schemas.microsoft.com/office/drawing/2014/main" id="{F85E44A3-822C-4078-A75A-8FD2C492CA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3200443"/>
                <a:ext cx="610309" cy="1995177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8" name="직선 화살표 연결선 7317">
                <a:extLst>
                  <a:ext uri="{FF2B5EF4-FFF2-40B4-BE49-F238E27FC236}">
                    <a16:creationId xmlns:a16="http://schemas.microsoft.com/office/drawing/2014/main" id="{A7FAD327-9028-18D1-76AA-CF126132F3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3868206"/>
                <a:ext cx="610309" cy="1327414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19" name="직선 화살표 연결선 7318">
                <a:extLst>
                  <a:ext uri="{FF2B5EF4-FFF2-40B4-BE49-F238E27FC236}">
                    <a16:creationId xmlns:a16="http://schemas.microsoft.com/office/drawing/2014/main" id="{577BCF17-A140-923F-293C-B104C7935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2532680"/>
                <a:ext cx="610309" cy="3330703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20" name="직선 화살표 연결선 7319">
                <a:extLst>
                  <a:ext uri="{FF2B5EF4-FFF2-40B4-BE49-F238E27FC236}">
                    <a16:creationId xmlns:a16="http://schemas.microsoft.com/office/drawing/2014/main" id="{D2CA9760-3FBD-39F3-CF09-6E634457B4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3200443"/>
                <a:ext cx="610309" cy="2662940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21" name="직선 화살표 연결선 7320">
                <a:extLst>
                  <a:ext uri="{FF2B5EF4-FFF2-40B4-BE49-F238E27FC236}">
                    <a16:creationId xmlns:a16="http://schemas.microsoft.com/office/drawing/2014/main" id="{83BB51B6-9950-C51A-1F7D-DA9D1BF7DB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103" y="5206927"/>
                <a:ext cx="610309" cy="656456"/>
              </a:xfrm>
              <a:prstGeom prst="straightConnector1">
                <a:avLst/>
              </a:prstGeom>
              <a:ln>
                <a:solidFill>
                  <a:schemeClr val="dk1">
                    <a:alpha val="7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1AE52DF-1A97-C90F-2932-5E23C103F312}"/>
                    </a:ext>
                  </a:extLst>
                </p:cNvPr>
                <p:cNvSpPr/>
                <p:nvPr/>
              </p:nvSpPr>
              <p:spPr>
                <a:xfrm>
                  <a:off x="6989963" y="5600048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1AE52DF-1A97-C90F-2932-5E23C103F3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963" y="5600048"/>
                  <a:ext cx="504056" cy="504056"/>
                </a:xfrm>
                <a:prstGeom prst="rect">
                  <a:avLst/>
                </a:prstGeom>
                <a:blipFill>
                  <a:blip r:embed="rId11"/>
                  <a:stretch>
                    <a:fillRect l="-4762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5F518F6C-EDEA-F5FD-2307-153934648110}"/>
                    </a:ext>
                  </a:extLst>
                </p:cNvPr>
                <p:cNvSpPr/>
                <p:nvPr/>
              </p:nvSpPr>
              <p:spPr>
                <a:xfrm>
                  <a:off x="8104328" y="5600048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5F518F6C-EDEA-F5FD-2307-1539346481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4328" y="5600048"/>
                  <a:ext cx="504056" cy="504056"/>
                </a:xfrm>
                <a:prstGeom prst="rect">
                  <a:avLst/>
                </a:prstGeom>
                <a:blipFill>
                  <a:blip r:embed="rId12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9F42757C-7FF2-2140-7189-FA1C55FB0F40}"/>
                    </a:ext>
                  </a:extLst>
                </p:cNvPr>
                <p:cNvSpPr/>
                <p:nvPr/>
              </p:nvSpPr>
              <p:spPr>
                <a:xfrm>
                  <a:off x="8954691" y="5490106"/>
                  <a:ext cx="504056" cy="504056"/>
                </a:xfrm>
                <a:prstGeom prst="rect">
                  <a:avLst/>
                </a:prstGeom>
                <a:ln w="12700">
                  <a:noFil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9F42757C-7FF2-2140-7189-FA1C55FB0F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691" y="5490106"/>
                  <a:ext cx="504056" cy="50405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noFill/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3D34FB8-DDFC-0E57-79B9-26AD29CAACF2}"/>
                    </a:ext>
                  </a:extLst>
                </p:cNvPr>
                <p:cNvSpPr/>
                <p:nvPr/>
              </p:nvSpPr>
              <p:spPr>
                <a:xfrm>
                  <a:off x="9632176" y="5600048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3D34FB8-DDFC-0E57-79B9-26AD29CAAC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176" y="5600048"/>
                  <a:ext cx="504056" cy="504056"/>
                </a:xfrm>
                <a:prstGeom prst="rect">
                  <a:avLst/>
                </a:prstGeom>
                <a:blipFill>
                  <a:blip r:embed="rId14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6F81A7-2758-E932-3BBC-D5094160DA6E}"/>
                    </a:ext>
                  </a:extLst>
                </p:cNvPr>
                <p:cNvSpPr/>
                <p:nvPr/>
              </p:nvSpPr>
              <p:spPr>
                <a:xfrm>
                  <a:off x="10806718" y="5600048"/>
                  <a:ext cx="504056" cy="504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6F81A7-2758-E932-3BBC-D5094160D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718" y="5600048"/>
                  <a:ext cx="504056" cy="504056"/>
                </a:xfrm>
                <a:prstGeom prst="rect">
                  <a:avLst/>
                </a:prstGeom>
                <a:blipFill>
                  <a:blip r:embed="rId15"/>
                  <a:stretch>
                    <a:fillRect l="-1190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CECCE899-567E-AA90-73AF-12B3C25151EB}"/>
                    </a:ext>
                  </a:extLst>
                </p:cNvPr>
                <p:cNvSpPr/>
                <p:nvPr/>
              </p:nvSpPr>
              <p:spPr>
                <a:xfrm>
                  <a:off x="6989963" y="4932285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CECCE899-567E-AA90-73AF-12B3C25151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963" y="4932285"/>
                  <a:ext cx="504056" cy="504056"/>
                </a:xfrm>
                <a:prstGeom prst="rect">
                  <a:avLst/>
                </a:prstGeom>
                <a:blipFill>
                  <a:blip r:embed="rId16"/>
                  <a:stretch>
                    <a:fillRect l="-4762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83EE135-D256-3BEE-DF40-1F52634229E6}"/>
                    </a:ext>
                  </a:extLst>
                </p:cNvPr>
                <p:cNvSpPr/>
                <p:nvPr/>
              </p:nvSpPr>
              <p:spPr>
                <a:xfrm>
                  <a:off x="8104328" y="4932285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83EE135-D256-3BEE-DF40-1F52634229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4328" y="4932285"/>
                  <a:ext cx="504056" cy="504056"/>
                </a:xfrm>
                <a:prstGeom prst="rect">
                  <a:avLst/>
                </a:prstGeom>
                <a:blipFill>
                  <a:blip r:embed="rId17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E6CB92C-43FD-92E9-3014-F14D8CFB2D57}"/>
                    </a:ext>
                  </a:extLst>
                </p:cNvPr>
                <p:cNvSpPr/>
                <p:nvPr/>
              </p:nvSpPr>
              <p:spPr>
                <a:xfrm>
                  <a:off x="8954691" y="4822343"/>
                  <a:ext cx="504056" cy="504056"/>
                </a:xfrm>
                <a:prstGeom prst="rect">
                  <a:avLst/>
                </a:prstGeom>
                <a:ln w="12700">
                  <a:noFil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E6CB92C-43FD-92E9-3014-F14D8CFB2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691" y="4822343"/>
                  <a:ext cx="504056" cy="50405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noFill/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212FADA-5AB5-9EE2-8724-584D338C7955}"/>
                    </a:ext>
                  </a:extLst>
                </p:cNvPr>
                <p:cNvSpPr/>
                <p:nvPr/>
              </p:nvSpPr>
              <p:spPr>
                <a:xfrm>
                  <a:off x="9632176" y="4932285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212FADA-5AB5-9EE2-8724-584D338C79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176" y="4932285"/>
                  <a:ext cx="504056" cy="504056"/>
                </a:xfrm>
                <a:prstGeom prst="rect">
                  <a:avLst/>
                </a:prstGeom>
                <a:blipFill>
                  <a:blip r:embed="rId19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207CCBF5-E0F2-92D1-5DA1-1AEA28B723C5}"/>
                    </a:ext>
                  </a:extLst>
                </p:cNvPr>
                <p:cNvSpPr/>
                <p:nvPr/>
              </p:nvSpPr>
              <p:spPr>
                <a:xfrm>
                  <a:off x="10806718" y="4932285"/>
                  <a:ext cx="504056" cy="504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207CCBF5-E0F2-92D1-5DA1-1AEA28B723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718" y="4932285"/>
                  <a:ext cx="504056" cy="504056"/>
                </a:xfrm>
                <a:prstGeom prst="rect">
                  <a:avLst/>
                </a:prstGeom>
                <a:blipFill>
                  <a:blip r:embed="rId20"/>
                  <a:stretch>
                    <a:fillRect l="-1190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D9C0547C-79B1-6FE1-B879-FE951C236DB9}"/>
                    </a:ext>
                  </a:extLst>
                </p:cNvPr>
                <p:cNvSpPr/>
                <p:nvPr/>
              </p:nvSpPr>
              <p:spPr>
                <a:xfrm>
                  <a:off x="6989963" y="4264522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D9C0547C-79B1-6FE1-B879-FE951C236D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963" y="4264522"/>
                  <a:ext cx="504056" cy="504056"/>
                </a:xfrm>
                <a:prstGeom prst="rect">
                  <a:avLst/>
                </a:prstGeom>
                <a:blipFill>
                  <a:blip r:embed="rId21"/>
                  <a:stretch>
                    <a:fillRect l="-4762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608787C-A126-B0A5-F77E-A6F1241913A2}"/>
                    </a:ext>
                  </a:extLst>
                </p:cNvPr>
                <p:cNvSpPr/>
                <p:nvPr/>
              </p:nvSpPr>
              <p:spPr>
                <a:xfrm>
                  <a:off x="8104328" y="4264522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608787C-A126-B0A5-F77E-A6F124191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4328" y="4264522"/>
                  <a:ext cx="504056" cy="504056"/>
                </a:xfrm>
                <a:prstGeom prst="rect">
                  <a:avLst/>
                </a:prstGeom>
                <a:blipFill>
                  <a:blip r:embed="rId22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4D7AE1F-93CC-40D6-927F-34E1E682A2AF}"/>
                    </a:ext>
                  </a:extLst>
                </p:cNvPr>
                <p:cNvSpPr/>
                <p:nvPr/>
              </p:nvSpPr>
              <p:spPr>
                <a:xfrm>
                  <a:off x="8954691" y="4154580"/>
                  <a:ext cx="504056" cy="504056"/>
                </a:xfrm>
                <a:prstGeom prst="rect">
                  <a:avLst/>
                </a:prstGeom>
                <a:ln w="12700">
                  <a:noFil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4D7AE1F-93CC-40D6-927F-34E1E682A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691" y="4154580"/>
                  <a:ext cx="504056" cy="50405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noFill/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592FF70-231B-B9BB-878E-4C1ADFC4C081}"/>
                    </a:ext>
                  </a:extLst>
                </p:cNvPr>
                <p:cNvSpPr/>
                <p:nvPr/>
              </p:nvSpPr>
              <p:spPr>
                <a:xfrm>
                  <a:off x="9632176" y="4264522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592FF70-231B-B9BB-878E-4C1ADFC4C0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176" y="4264522"/>
                  <a:ext cx="504056" cy="504056"/>
                </a:xfrm>
                <a:prstGeom prst="rect">
                  <a:avLst/>
                </a:prstGeom>
                <a:blipFill>
                  <a:blip r:embed="rId23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38CCBFE0-0D91-9F47-7D0B-9B8625492D0F}"/>
                    </a:ext>
                  </a:extLst>
                </p:cNvPr>
                <p:cNvSpPr/>
                <p:nvPr/>
              </p:nvSpPr>
              <p:spPr>
                <a:xfrm>
                  <a:off x="10806718" y="4264522"/>
                  <a:ext cx="504056" cy="504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38CCBFE0-0D91-9F47-7D0B-9B8625492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718" y="4264522"/>
                  <a:ext cx="504056" cy="504056"/>
                </a:xfrm>
                <a:prstGeom prst="rect">
                  <a:avLst/>
                </a:prstGeom>
                <a:blipFill>
                  <a:blip r:embed="rId24"/>
                  <a:stretch>
                    <a:fillRect l="-1190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C822151-AD34-D191-EA6C-4E423168EBDD}"/>
                    </a:ext>
                  </a:extLst>
                </p:cNvPr>
                <p:cNvSpPr/>
                <p:nvPr/>
              </p:nvSpPr>
              <p:spPr>
                <a:xfrm>
                  <a:off x="6989963" y="3593564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C822151-AD34-D191-EA6C-4E423168EB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963" y="3593564"/>
                  <a:ext cx="504056" cy="504056"/>
                </a:xfrm>
                <a:prstGeom prst="rect">
                  <a:avLst/>
                </a:prstGeom>
                <a:blipFill>
                  <a:blip r:embed="rId25"/>
                  <a:stretch>
                    <a:fillRect l="-4762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175F124-144C-A91C-ED9F-F2ECBC0EDC49}"/>
                    </a:ext>
                  </a:extLst>
                </p:cNvPr>
                <p:cNvSpPr/>
                <p:nvPr/>
              </p:nvSpPr>
              <p:spPr>
                <a:xfrm>
                  <a:off x="8104328" y="3593564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175F124-144C-A91C-ED9F-F2ECBC0ED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4328" y="3593564"/>
                  <a:ext cx="504056" cy="504056"/>
                </a:xfrm>
                <a:prstGeom prst="rect">
                  <a:avLst/>
                </a:prstGeom>
                <a:blipFill>
                  <a:blip r:embed="rId26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50C3C9D-CF32-3BDD-F945-330FF5E08A87}"/>
                    </a:ext>
                  </a:extLst>
                </p:cNvPr>
                <p:cNvSpPr/>
                <p:nvPr/>
              </p:nvSpPr>
              <p:spPr>
                <a:xfrm>
                  <a:off x="8954691" y="3483622"/>
                  <a:ext cx="504056" cy="504056"/>
                </a:xfrm>
                <a:prstGeom prst="rect">
                  <a:avLst/>
                </a:prstGeom>
                <a:ln w="12700">
                  <a:noFil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50C3C9D-CF32-3BDD-F945-330FF5E08A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691" y="3483622"/>
                  <a:ext cx="504056" cy="50405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noFill/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4772759-1735-E6CC-C19D-721BCCF1A554}"/>
                    </a:ext>
                  </a:extLst>
                </p:cNvPr>
                <p:cNvSpPr/>
                <p:nvPr/>
              </p:nvSpPr>
              <p:spPr>
                <a:xfrm>
                  <a:off x="9632176" y="3593564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4772759-1735-E6CC-C19D-721BCCF1A5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176" y="3593564"/>
                  <a:ext cx="504056" cy="504056"/>
                </a:xfrm>
                <a:prstGeom prst="rect">
                  <a:avLst/>
                </a:prstGeom>
                <a:blipFill>
                  <a:blip r:embed="rId28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5D85A03B-1A82-10E0-1DB1-87F8A871054C}"/>
                    </a:ext>
                  </a:extLst>
                </p:cNvPr>
                <p:cNvSpPr/>
                <p:nvPr/>
              </p:nvSpPr>
              <p:spPr>
                <a:xfrm>
                  <a:off x="10806718" y="3593564"/>
                  <a:ext cx="504056" cy="504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5D85A03B-1A82-10E0-1DB1-87F8A8710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718" y="3593564"/>
                  <a:ext cx="504056" cy="504056"/>
                </a:xfrm>
                <a:prstGeom prst="rect">
                  <a:avLst/>
                </a:prstGeom>
                <a:blipFill>
                  <a:blip r:embed="rId29"/>
                  <a:stretch>
                    <a:fillRect l="-1190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9237F6B0-AE80-CB02-28F4-28E89FCC26E9}"/>
                    </a:ext>
                  </a:extLst>
                </p:cNvPr>
                <p:cNvSpPr/>
                <p:nvPr/>
              </p:nvSpPr>
              <p:spPr>
                <a:xfrm>
                  <a:off x="6989963" y="2925801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9237F6B0-AE80-CB02-28F4-28E89FCC26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963" y="2925801"/>
                  <a:ext cx="504056" cy="504056"/>
                </a:xfrm>
                <a:prstGeom prst="rect">
                  <a:avLst/>
                </a:prstGeom>
                <a:blipFill>
                  <a:blip r:embed="rId30"/>
                  <a:stretch>
                    <a:fillRect l="-4762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04E382-0F76-E4A2-8879-5973308E362E}"/>
                    </a:ext>
                  </a:extLst>
                </p:cNvPr>
                <p:cNvSpPr/>
                <p:nvPr/>
              </p:nvSpPr>
              <p:spPr>
                <a:xfrm>
                  <a:off x="8104328" y="2925801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04E382-0F76-E4A2-8879-5973308E36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4328" y="2925801"/>
                  <a:ext cx="504056" cy="504056"/>
                </a:xfrm>
                <a:prstGeom prst="rect">
                  <a:avLst/>
                </a:prstGeom>
                <a:blipFill>
                  <a:blip r:embed="rId31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6087A7F0-0C2C-EB2D-A2AD-AE4DE00E4847}"/>
                    </a:ext>
                  </a:extLst>
                </p:cNvPr>
                <p:cNvSpPr/>
                <p:nvPr/>
              </p:nvSpPr>
              <p:spPr>
                <a:xfrm>
                  <a:off x="8954691" y="2815859"/>
                  <a:ext cx="504056" cy="504056"/>
                </a:xfrm>
                <a:prstGeom prst="rect">
                  <a:avLst/>
                </a:prstGeom>
                <a:ln w="12700">
                  <a:noFil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6087A7F0-0C2C-EB2D-A2AD-AE4DE00E4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691" y="2815859"/>
                  <a:ext cx="504056" cy="504056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noFill/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E70AAB97-8689-9E66-5E33-C6C2CA006FC5}"/>
                    </a:ext>
                  </a:extLst>
                </p:cNvPr>
                <p:cNvSpPr/>
                <p:nvPr/>
              </p:nvSpPr>
              <p:spPr>
                <a:xfrm>
                  <a:off x="9632176" y="2925801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E70AAB97-8689-9E66-5E33-C6C2CA006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176" y="2925801"/>
                  <a:ext cx="504056" cy="504056"/>
                </a:xfrm>
                <a:prstGeom prst="rect">
                  <a:avLst/>
                </a:prstGeom>
                <a:blipFill>
                  <a:blip r:embed="rId33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12C324B9-AD89-E48A-5C58-FF46878F6003}"/>
                    </a:ext>
                  </a:extLst>
                </p:cNvPr>
                <p:cNvSpPr/>
                <p:nvPr/>
              </p:nvSpPr>
              <p:spPr>
                <a:xfrm>
                  <a:off x="10806718" y="2925801"/>
                  <a:ext cx="504056" cy="504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12C324B9-AD89-E48A-5C58-FF46878F60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718" y="2925801"/>
                  <a:ext cx="504056" cy="504056"/>
                </a:xfrm>
                <a:prstGeom prst="rect">
                  <a:avLst/>
                </a:prstGeom>
                <a:blipFill>
                  <a:blip r:embed="rId34"/>
                  <a:stretch>
                    <a:fillRect l="-1190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8B25EC39-9E11-E007-513F-730EF62C4450}"/>
                    </a:ext>
                  </a:extLst>
                </p:cNvPr>
                <p:cNvSpPr/>
                <p:nvPr/>
              </p:nvSpPr>
              <p:spPr>
                <a:xfrm>
                  <a:off x="6989963" y="2258038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8B25EC39-9E11-E007-513F-730EF62C4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963" y="2258038"/>
                  <a:ext cx="504056" cy="504056"/>
                </a:xfrm>
                <a:prstGeom prst="rect">
                  <a:avLst/>
                </a:prstGeom>
                <a:blipFill>
                  <a:blip r:embed="rId35"/>
                  <a:stretch>
                    <a:fillRect l="-4762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F7E890BF-351A-F050-5F41-597273DACA8B}"/>
                    </a:ext>
                  </a:extLst>
                </p:cNvPr>
                <p:cNvSpPr/>
                <p:nvPr/>
              </p:nvSpPr>
              <p:spPr>
                <a:xfrm>
                  <a:off x="8104328" y="2258038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F7E890BF-351A-F050-5F41-597273DACA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4328" y="2258038"/>
                  <a:ext cx="504056" cy="504056"/>
                </a:xfrm>
                <a:prstGeom prst="rect">
                  <a:avLst/>
                </a:prstGeom>
                <a:blipFill>
                  <a:blip r:embed="rId36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E55A687D-2EB1-C283-7E14-C9735D16B4EE}"/>
                    </a:ext>
                  </a:extLst>
                </p:cNvPr>
                <p:cNvSpPr/>
                <p:nvPr/>
              </p:nvSpPr>
              <p:spPr>
                <a:xfrm>
                  <a:off x="8954691" y="2148096"/>
                  <a:ext cx="504056" cy="504056"/>
                </a:xfrm>
                <a:prstGeom prst="rect">
                  <a:avLst/>
                </a:prstGeom>
                <a:ln w="12700">
                  <a:noFil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E55A687D-2EB1-C283-7E14-C9735D16B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691" y="2148096"/>
                  <a:ext cx="504056" cy="504056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12700">
                  <a:noFill/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9383B4A3-09FB-EDE8-D599-C54C258376AE}"/>
                    </a:ext>
                  </a:extLst>
                </p:cNvPr>
                <p:cNvSpPr/>
                <p:nvPr/>
              </p:nvSpPr>
              <p:spPr>
                <a:xfrm>
                  <a:off x="9632176" y="2258038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9383B4A3-09FB-EDE8-D599-C54C258376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176" y="2258038"/>
                  <a:ext cx="504056" cy="504056"/>
                </a:xfrm>
                <a:prstGeom prst="rect">
                  <a:avLst/>
                </a:prstGeom>
                <a:blipFill>
                  <a:blip r:embed="rId38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E1B8E7B5-415D-D056-81D1-46CEDA8FF6C1}"/>
                    </a:ext>
                  </a:extLst>
                </p:cNvPr>
                <p:cNvSpPr/>
                <p:nvPr/>
              </p:nvSpPr>
              <p:spPr>
                <a:xfrm>
                  <a:off x="10806718" y="2258038"/>
                  <a:ext cx="504056" cy="504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E1B8E7B5-415D-D056-81D1-46CEDA8FF6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718" y="2258038"/>
                  <a:ext cx="504056" cy="504056"/>
                </a:xfrm>
                <a:prstGeom prst="rect">
                  <a:avLst/>
                </a:prstGeom>
                <a:blipFill>
                  <a:blip r:embed="rId39"/>
                  <a:stretch>
                    <a:fillRect l="-1190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D3672A99-AA18-872B-670F-454F61A665DE}"/>
                </a:ext>
              </a:extLst>
            </p:cNvPr>
            <p:cNvCxnSpPr>
              <a:cxnSpLocks/>
            </p:cNvCxnSpPr>
            <p:nvPr/>
          </p:nvCxnSpPr>
          <p:spPr>
            <a:xfrm>
              <a:off x="5061427" y="6285377"/>
              <a:ext cx="67072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C7F3CEF5-5BD1-2EFA-D414-B470BDDD1C9C}"/>
                    </a:ext>
                  </a:extLst>
                </p:cNvPr>
                <p:cNvSpPr/>
                <p:nvPr/>
              </p:nvSpPr>
              <p:spPr>
                <a:xfrm>
                  <a:off x="5875598" y="5588741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C7F3CEF5-5BD1-2EFA-D414-B470BDDD1C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98" y="5588741"/>
                  <a:ext cx="504056" cy="504056"/>
                </a:xfrm>
                <a:prstGeom prst="rect">
                  <a:avLst/>
                </a:prstGeom>
                <a:blipFill>
                  <a:blip r:embed="rId40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48653388-702E-F1BA-4E6C-D661CA49DB98}"/>
                    </a:ext>
                  </a:extLst>
                </p:cNvPr>
                <p:cNvSpPr/>
                <p:nvPr/>
              </p:nvSpPr>
              <p:spPr>
                <a:xfrm>
                  <a:off x="5875598" y="4920978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48653388-702E-F1BA-4E6C-D661CA49D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98" y="4920978"/>
                  <a:ext cx="504056" cy="504056"/>
                </a:xfrm>
                <a:prstGeom prst="rect">
                  <a:avLst/>
                </a:prstGeom>
                <a:blipFill>
                  <a:blip r:embed="rId41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DDD03209-94AB-4CB1-1897-45892BA2A042}"/>
                    </a:ext>
                  </a:extLst>
                </p:cNvPr>
                <p:cNvSpPr/>
                <p:nvPr/>
              </p:nvSpPr>
              <p:spPr>
                <a:xfrm>
                  <a:off x="5875598" y="4253215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DDD03209-94AB-4CB1-1897-45892BA2A0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98" y="4253215"/>
                  <a:ext cx="504056" cy="504056"/>
                </a:xfrm>
                <a:prstGeom prst="rect">
                  <a:avLst/>
                </a:prstGeom>
                <a:blipFill>
                  <a:blip r:embed="rId42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043634D-95F3-B273-737D-580BBB5B8019}"/>
                    </a:ext>
                  </a:extLst>
                </p:cNvPr>
                <p:cNvSpPr/>
                <p:nvPr/>
              </p:nvSpPr>
              <p:spPr>
                <a:xfrm>
                  <a:off x="5875598" y="3582257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043634D-95F3-B273-737D-580BBB5B8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98" y="3582257"/>
                  <a:ext cx="504056" cy="504056"/>
                </a:xfrm>
                <a:prstGeom prst="rect">
                  <a:avLst/>
                </a:prstGeom>
                <a:blipFill>
                  <a:blip r:embed="rId43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BD113EED-763F-A76C-C568-37456C8DB3CA}"/>
                    </a:ext>
                  </a:extLst>
                </p:cNvPr>
                <p:cNvSpPr/>
                <p:nvPr/>
              </p:nvSpPr>
              <p:spPr>
                <a:xfrm>
                  <a:off x="5875598" y="2914494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BD113EED-763F-A76C-C568-37456C8DB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98" y="2914494"/>
                  <a:ext cx="504056" cy="504056"/>
                </a:xfrm>
                <a:prstGeom prst="rect">
                  <a:avLst/>
                </a:prstGeom>
                <a:blipFill>
                  <a:blip r:embed="rId44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17609E8F-FF56-A6C4-E231-EA5C1FFB1814}"/>
                    </a:ext>
                  </a:extLst>
                </p:cNvPr>
                <p:cNvSpPr/>
                <p:nvPr/>
              </p:nvSpPr>
              <p:spPr>
                <a:xfrm>
                  <a:off x="5875598" y="2246731"/>
                  <a:ext cx="504056" cy="504056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17609E8F-FF56-A6C4-E231-EA5C1FFB1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98" y="2246731"/>
                  <a:ext cx="504056" cy="504056"/>
                </a:xfrm>
                <a:prstGeom prst="rect">
                  <a:avLst/>
                </a:prstGeom>
                <a:blipFill>
                  <a:blip r:embed="rId45"/>
                  <a:stretch>
                    <a:fillRect l="-3529"/>
                  </a:stretch>
                </a:blipFill>
                <a:ln w="12700">
                  <a:solidFill>
                    <a:schemeClr val="tx1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89EF17B-AB12-8E87-A0C1-3636993D1CEF}"/>
                    </a:ext>
                  </a:extLst>
                </p:cNvPr>
                <p:cNvSpPr txBox="1"/>
                <p:nvPr/>
              </p:nvSpPr>
              <p:spPr>
                <a:xfrm>
                  <a:off x="5875598" y="6264040"/>
                  <a:ext cx="50405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𝒔𝒕𝒆𝒑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89EF17B-AB12-8E87-A0C1-3636993D1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98" y="6264040"/>
                  <a:ext cx="504057" cy="261610"/>
                </a:xfrm>
                <a:prstGeom prst="rect">
                  <a:avLst/>
                </a:prstGeom>
                <a:blipFill>
                  <a:blip r:embed="rId46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EE43D8C-B01C-8A7F-CFD8-C9348E034F76}"/>
                    </a:ext>
                  </a:extLst>
                </p:cNvPr>
                <p:cNvSpPr txBox="1"/>
                <p:nvPr/>
              </p:nvSpPr>
              <p:spPr>
                <a:xfrm>
                  <a:off x="6989962" y="6264040"/>
                  <a:ext cx="50405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𝒔𝒕𝒆𝒑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EE43D8C-B01C-8A7F-CFD8-C9348E034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962" y="6264040"/>
                  <a:ext cx="504057" cy="261610"/>
                </a:xfrm>
                <a:prstGeom prst="rect">
                  <a:avLst/>
                </a:prstGeom>
                <a:blipFill>
                  <a:blip r:embed="rId47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AFEBB68-6852-E72C-1E5F-C165D0EDD364}"/>
                    </a:ext>
                  </a:extLst>
                </p:cNvPr>
                <p:cNvSpPr txBox="1"/>
                <p:nvPr/>
              </p:nvSpPr>
              <p:spPr>
                <a:xfrm>
                  <a:off x="8100810" y="6264040"/>
                  <a:ext cx="50405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𝒔𝒕𝒆𝒑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AFEBB68-6852-E72C-1E5F-C165D0EDD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10" y="6264040"/>
                  <a:ext cx="504057" cy="261610"/>
                </a:xfrm>
                <a:prstGeom prst="rect">
                  <a:avLst/>
                </a:prstGeom>
                <a:blipFill>
                  <a:blip r:embed="rId4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5D8F43D-A0CD-F5E8-6A91-BD8F4D24DF66}"/>
                    </a:ext>
                  </a:extLst>
                </p:cNvPr>
                <p:cNvSpPr txBox="1"/>
                <p:nvPr/>
              </p:nvSpPr>
              <p:spPr>
                <a:xfrm>
                  <a:off x="8919379" y="6217567"/>
                  <a:ext cx="5040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5D8F43D-A0CD-F5E8-6A91-BD8F4D24D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379" y="6217567"/>
                  <a:ext cx="504057" cy="307777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3148FF7-C784-3911-8864-1E13FB130EB3}"/>
                    </a:ext>
                  </a:extLst>
                </p:cNvPr>
                <p:cNvSpPr txBox="1"/>
                <p:nvPr/>
              </p:nvSpPr>
              <p:spPr>
                <a:xfrm>
                  <a:off x="9673135" y="6264040"/>
                  <a:ext cx="50405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𝒔𝒕𝒆𝒑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3148FF7-C784-3911-8864-1E13FB130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135" y="6264040"/>
                  <a:ext cx="504057" cy="261610"/>
                </a:xfrm>
                <a:prstGeom prst="rect">
                  <a:avLst/>
                </a:prstGeom>
                <a:blipFill>
                  <a:blip r:embed="rId50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858466AF-C25C-C054-65B7-A93A04CCD825}"/>
                </a:ext>
              </a:extLst>
            </p:cNvPr>
            <p:cNvCxnSpPr>
              <a:cxnSpLocks/>
              <a:stCxn id="85" idx="3"/>
              <a:endCxn id="13" idx="1"/>
            </p:cNvCxnSpPr>
            <p:nvPr/>
          </p:nvCxnSpPr>
          <p:spPr>
            <a:xfrm>
              <a:off x="6379654" y="2498759"/>
              <a:ext cx="610309" cy="335331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70C8DD7-E251-0D52-7F13-FE026ED41B83}"/>
                    </a:ext>
                  </a:extLst>
                </p:cNvPr>
                <p:cNvSpPr txBox="1"/>
                <p:nvPr/>
              </p:nvSpPr>
              <p:spPr>
                <a:xfrm>
                  <a:off x="5005359" y="2060848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𝑭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70C8DD7-E251-0D52-7F13-FE026ED41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359" y="2060848"/>
                  <a:ext cx="881658" cy="202491"/>
                </a:xfrm>
                <a:prstGeom prst="rect">
                  <a:avLst/>
                </a:prstGeom>
                <a:blipFill>
                  <a:blip r:embed="rId51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1409450-49C0-F85E-DD22-9A7C995FB114}"/>
                    </a:ext>
                  </a:extLst>
                </p:cNvPr>
                <p:cNvSpPr txBox="1"/>
                <p:nvPr/>
              </p:nvSpPr>
              <p:spPr>
                <a:xfrm>
                  <a:off x="5007984" y="2715795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1409450-49C0-F85E-DD22-9A7C995FB1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984" y="2715795"/>
                  <a:ext cx="881658" cy="202491"/>
                </a:xfrm>
                <a:prstGeom prst="rect">
                  <a:avLst/>
                </a:prstGeom>
                <a:blipFill>
                  <a:blip r:embed="rId52"/>
                  <a:stretch>
                    <a:fillRect t="-303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3A993D6-1A1C-5AF7-0C3B-0744A333BEA5}"/>
                    </a:ext>
                  </a:extLst>
                </p:cNvPr>
                <p:cNvSpPr txBox="1"/>
                <p:nvPr/>
              </p:nvSpPr>
              <p:spPr>
                <a:xfrm>
                  <a:off x="4989419" y="3394832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3A993D6-1A1C-5AF7-0C3B-0744A333B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419" y="3394832"/>
                  <a:ext cx="881658" cy="202491"/>
                </a:xfrm>
                <a:prstGeom prst="rect">
                  <a:avLst/>
                </a:prstGeom>
                <a:blipFill>
                  <a:blip r:embed="rId53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9C2836C-263A-AB4E-4B23-EE47665BAB39}"/>
                    </a:ext>
                  </a:extLst>
                </p:cNvPr>
                <p:cNvSpPr txBox="1"/>
                <p:nvPr/>
              </p:nvSpPr>
              <p:spPr>
                <a:xfrm>
                  <a:off x="5007984" y="4073869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𝑬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9C2836C-263A-AB4E-4B23-EE47665BA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984" y="4073869"/>
                  <a:ext cx="881658" cy="202491"/>
                </a:xfrm>
                <a:prstGeom prst="rect">
                  <a:avLst/>
                </a:prstGeom>
                <a:blipFill>
                  <a:blip r:embed="rId54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A4C44A0-8056-32FB-EF93-10476CFEA877}"/>
                    </a:ext>
                  </a:extLst>
                </p:cNvPr>
                <p:cNvSpPr txBox="1"/>
                <p:nvPr/>
              </p:nvSpPr>
              <p:spPr>
                <a:xfrm>
                  <a:off x="5000962" y="4735857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𝑬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A4C44A0-8056-32FB-EF93-10476CFEA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962" y="4735857"/>
                  <a:ext cx="881658" cy="202491"/>
                </a:xfrm>
                <a:prstGeom prst="rect">
                  <a:avLst/>
                </a:prstGeom>
                <a:blipFill>
                  <a:blip r:embed="rId55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CCE3653-8D5E-DAD5-1340-DB8756D1DC13}"/>
                    </a:ext>
                  </a:extLst>
                </p:cNvPr>
                <p:cNvSpPr txBox="1"/>
                <p:nvPr/>
              </p:nvSpPr>
              <p:spPr>
                <a:xfrm>
                  <a:off x="4989419" y="5407138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𝑭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CCE3653-8D5E-DAD5-1340-DB8756D1DC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419" y="5407138"/>
                  <a:ext cx="881658" cy="202491"/>
                </a:xfrm>
                <a:prstGeom prst="rect">
                  <a:avLst/>
                </a:prstGeom>
                <a:blipFill>
                  <a:blip r:embed="rId56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26502EAE-9C25-2943-3635-99C9B94A6135}"/>
                </a:ext>
              </a:extLst>
            </p:cNvPr>
            <p:cNvCxnSpPr>
              <a:cxnSpLocks/>
              <a:stCxn id="84" idx="3"/>
              <a:endCxn id="13" idx="1"/>
            </p:cNvCxnSpPr>
            <p:nvPr/>
          </p:nvCxnSpPr>
          <p:spPr>
            <a:xfrm>
              <a:off x="6379654" y="3166522"/>
              <a:ext cx="610309" cy="268555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9923CEE-CD5A-A562-6492-77DB9100AEF6}"/>
                </a:ext>
              </a:extLst>
            </p:cNvPr>
            <p:cNvCxnSpPr>
              <a:cxnSpLocks/>
              <a:stCxn id="84" idx="3"/>
              <a:endCxn id="54" idx="1"/>
            </p:cNvCxnSpPr>
            <p:nvPr/>
          </p:nvCxnSpPr>
          <p:spPr>
            <a:xfrm>
              <a:off x="6379654" y="3166522"/>
              <a:ext cx="610309" cy="6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67936AD8-4BC4-8219-71DF-0960C53C3778}"/>
                </a:ext>
              </a:extLst>
            </p:cNvPr>
            <p:cNvCxnSpPr>
              <a:cxnSpLocks/>
              <a:stCxn id="84" idx="3"/>
              <a:endCxn id="19" idx="1"/>
            </p:cNvCxnSpPr>
            <p:nvPr/>
          </p:nvCxnSpPr>
          <p:spPr>
            <a:xfrm>
              <a:off x="6379654" y="3166522"/>
              <a:ext cx="610309" cy="2017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F4C419C3-90B6-C49D-E873-72FB2A41BF94}"/>
                </a:ext>
              </a:extLst>
            </p:cNvPr>
            <p:cNvCxnSpPr>
              <a:cxnSpLocks/>
              <a:stCxn id="83" idx="3"/>
              <a:endCxn id="59" idx="1"/>
            </p:cNvCxnSpPr>
            <p:nvPr/>
          </p:nvCxnSpPr>
          <p:spPr>
            <a:xfrm flipV="1">
              <a:off x="6379654" y="3177829"/>
              <a:ext cx="610309" cy="656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389ECC2F-AB7A-25C0-DC07-13171986F662}"/>
                </a:ext>
              </a:extLst>
            </p:cNvPr>
            <p:cNvCxnSpPr>
              <a:cxnSpLocks/>
              <a:stCxn id="83" idx="3"/>
              <a:endCxn id="19" idx="1"/>
            </p:cNvCxnSpPr>
            <p:nvPr/>
          </p:nvCxnSpPr>
          <p:spPr>
            <a:xfrm>
              <a:off x="6379654" y="3834285"/>
              <a:ext cx="610309" cy="1350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4AD40A76-C3BD-C676-A653-541BB8B955B9}"/>
                </a:ext>
              </a:extLst>
            </p:cNvPr>
            <p:cNvCxnSpPr>
              <a:cxnSpLocks/>
              <a:stCxn id="82" idx="3"/>
              <a:endCxn id="19" idx="1"/>
            </p:cNvCxnSpPr>
            <p:nvPr/>
          </p:nvCxnSpPr>
          <p:spPr>
            <a:xfrm>
              <a:off x="6379654" y="4505243"/>
              <a:ext cx="610309" cy="6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73BD5B3A-3536-7B0A-F5A5-F8D781D37AC3}"/>
                </a:ext>
              </a:extLst>
            </p:cNvPr>
            <p:cNvCxnSpPr>
              <a:cxnSpLocks/>
              <a:stCxn id="81" idx="3"/>
              <a:endCxn id="13" idx="1"/>
            </p:cNvCxnSpPr>
            <p:nvPr/>
          </p:nvCxnSpPr>
          <p:spPr>
            <a:xfrm>
              <a:off x="6379654" y="5173006"/>
              <a:ext cx="610309" cy="67907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BC22A721-CD1C-B3B7-6AE1-B9FB510A10C9}"/>
                </a:ext>
              </a:extLst>
            </p:cNvPr>
            <p:cNvCxnSpPr>
              <a:cxnSpLocks/>
              <a:stCxn id="81" idx="3"/>
              <a:endCxn id="59" idx="1"/>
            </p:cNvCxnSpPr>
            <p:nvPr/>
          </p:nvCxnSpPr>
          <p:spPr>
            <a:xfrm flipV="1">
              <a:off x="6379654" y="3177829"/>
              <a:ext cx="610309" cy="1995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EDD661B9-48CC-29CC-0058-C6C72E88BC72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6379654" y="3845592"/>
              <a:ext cx="610309" cy="1327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174F009F-52FA-11B2-687B-201124728485}"/>
                </a:ext>
              </a:extLst>
            </p:cNvPr>
            <p:cNvCxnSpPr>
              <a:cxnSpLocks/>
              <a:stCxn id="80" idx="3"/>
              <a:endCxn id="64" idx="1"/>
            </p:cNvCxnSpPr>
            <p:nvPr/>
          </p:nvCxnSpPr>
          <p:spPr>
            <a:xfrm flipV="1">
              <a:off x="6379654" y="2510066"/>
              <a:ext cx="610309" cy="3330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465DA2A5-B10D-382F-BA04-25026139E8AB}"/>
                </a:ext>
              </a:extLst>
            </p:cNvPr>
            <p:cNvCxnSpPr>
              <a:cxnSpLocks/>
              <a:stCxn id="80" idx="3"/>
              <a:endCxn id="59" idx="1"/>
            </p:cNvCxnSpPr>
            <p:nvPr/>
          </p:nvCxnSpPr>
          <p:spPr>
            <a:xfrm flipV="1">
              <a:off x="6379654" y="3177829"/>
              <a:ext cx="610309" cy="2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C8120E36-BD56-9EC8-7B6A-0562FB1E5EF4}"/>
                </a:ext>
              </a:extLst>
            </p:cNvPr>
            <p:cNvCxnSpPr>
              <a:cxnSpLocks/>
              <a:stCxn id="80" idx="3"/>
              <a:endCxn id="19" idx="1"/>
            </p:cNvCxnSpPr>
            <p:nvPr/>
          </p:nvCxnSpPr>
          <p:spPr>
            <a:xfrm flipV="1">
              <a:off x="6379654" y="5184313"/>
              <a:ext cx="610309" cy="656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연결선: 꺾임 143">
              <a:extLst>
                <a:ext uri="{FF2B5EF4-FFF2-40B4-BE49-F238E27FC236}">
                  <a16:creationId xmlns:a16="http://schemas.microsoft.com/office/drawing/2014/main" id="{11A005E6-C90E-CDEB-FD5B-85D7E0CFB96F}"/>
                </a:ext>
              </a:extLst>
            </p:cNvPr>
            <p:cNvCxnSpPr>
              <a:stCxn id="96" idx="2"/>
            </p:cNvCxnSpPr>
            <p:nvPr/>
          </p:nvCxnSpPr>
          <p:spPr>
            <a:xfrm rot="16200000" flipH="1">
              <a:off x="5615862" y="2093664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연결선: 꺾임 147">
              <a:extLst>
                <a:ext uri="{FF2B5EF4-FFF2-40B4-BE49-F238E27FC236}">
                  <a16:creationId xmlns:a16="http://schemas.microsoft.com/office/drawing/2014/main" id="{CC97AAAD-1364-F8DE-95FB-B5FBAF87B718}"/>
                </a:ext>
              </a:extLst>
            </p:cNvPr>
            <p:cNvCxnSpPr/>
            <p:nvPr/>
          </p:nvCxnSpPr>
          <p:spPr>
            <a:xfrm rot="16200000" flipH="1">
              <a:off x="5615862" y="2758973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2E4517CC-0C57-29F9-458C-7613894551F5}"/>
                </a:ext>
              </a:extLst>
            </p:cNvPr>
            <p:cNvCxnSpPr/>
            <p:nvPr/>
          </p:nvCxnSpPr>
          <p:spPr>
            <a:xfrm rot="16200000" flipH="1">
              <a:off x="5611465" y="3419642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연결선: 꺾임 149">
              <a:extLst>
                <a:ext uri="{FF2B5EF4-FFF2-40B4-BE49-F238E27FC236}">
                  <a16:creationId xmlns:a16="http://schemas.microsoft.com/office/drawing/2014/main" id="{83F5D892-8D89-E567-E9FA-4AB3E1D0804A}"/>
                </a:ext>
              </a:extLst>
            </p:cNvPr>
            <p:cNvCxnSpPr/>
            <p:nvPr/>
          </p:nvCxnSpPr>
          <p:spPr>
            <a:xfrm rot="16200000" flipH="1">
              <a:off x="5624780" y="4110008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6E6478E-B1C7-2737-1F89-2AD0A2EA2AA7}"/>
                </a:ext>
              </a:extLst>
            </p:cNvPr>
            <p:cNvCxnSpPr/>
            <p:nvPr/>
          </p:nvCxnSpPr>
          <p:spPr>
            <a:xfrm rot="16200000" flipH="1">
              <a:off x="5624780" y="4775317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연결선: 꺾임 151">
              <a:extLst>
                <a:ext uri="{FF2B5EF4-FFF2-40B4-BE49-F238E27FC236}">
                  <a16:creationId xmlns:a16="http://schemas.microsoft.com/office/drawing/2014/main" id="{B3A60073-2DA8-69EE-308B-FC66E80D9063}"/>
                </a:ext>
              </a:extLst>
            </p:cNvPr>
            <p:cNvCxnSpPr/>
            <p:nvPr/>
          </p:nvCxnSpPr>
          <p:spPr>
            <a:xfrm rot="16200000" flipH="1">
              <a:off x="5620383" y="5435986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B9FE917-1D73-98CA-DB3C-98602967DCF8}"/>
                    </a:ext>
                  </a:extLst>
                </p:cNvPr>
                <p:cNvSpPr txBox="1"/>
                <p:nvPr/>
              </p:nvSpPr>
              <p:spPr>
                <a:xfrm>
                  <a:off x="6109114" y="2044740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𝑭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B9FE917-1D73-98CA-DB3C-98602967D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9114" y="2044740"/>
                  <a:ext cx="881658" cy="202491"/>
                </a:xfrm>
                <a:prstGeom prst="rect">
                  <a:avLst/>
                </a:prstGeom>
                <a:blipFill>
                  <a:blip r:embed="rId51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9D6C11B9-317E-1342-4728-031CF26AC6FF}"/>
                </a:ext>
              </a:extLst>
            </p:cNvPr>
            <p:cNvCxnSpPr>
              <a:stCxn id="153" idx="2"/>
            </p:cNvCxnSpPr>
            <p:nvPr/>
          </p:nvCxnSpPr>
          <p:spPr>
            <a:xfrm rot="16200000" flipH="1">
              <a:off x="6719617" y="2077556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96BDCBB7-CCAF-2B0B-09C0-3A9FA55372CC}"/>
                    </a:ext>
                  </a:extLst>
                </p:cNvPr>
                <p:cNvSpPr txBox="1"/>
                <p:nvPr/>
              </p:nvSpPr>
              <p:spPr>
                <a:xfrm>
                  <a:off x="7231044" y="2060848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𝑭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96BDCBB7-CCAF-2B0B-09C0-3A9FA55372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044" y="2060848"/>
                  <a:ext cx="881658" cy="202491"/>
                </a:xfrm>
                <a:prstGeom prst="rect">
                  <a:avLst/>
                </a:prstGeom>
                <a:blipFill>
                  <a:blip r:embed="rId51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0446C613-7973-48B1-96E0-158F7E7B73FC}"/>
                </a:ext>
              </a:extLst>
            </p:cNvPr>
            <p:cNvCxnSpPr>
              <a:stCxn id="155" idx="2"/>
            </p:cNvCxnSpPr>
            <p:nvPr/>
          </p:nvCxnSpPr>
          <p:spPr>
            <a:xfrm rot="16200000" flipH="1">
              <a:off x="7841547" y="2093664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BB8C7F70-9855-ECDD-733E-1C25A5C96C92}"/>
                    </a:ext>
                  </a:extLst>
                </p:cNvPr>
                <p:cNvSpPr txBox="1"/>
                <p:nvPr/>
              </p:nvSpPr>
              <p:spPr>
                <a:xfrm>
                  <a:off x="8747468" y="2053276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𝑭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BB8C7F70-9855-ECDD-733E-1C25A5C96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7468" y="2053276"/>
                  <a:ext cx="881658" cy="202491"/>
                </a:xfrm>
                <a:prstGeom prst="rect">
                  <a:avLst/>
                </a:prstGeom>
                <a:blipFill>
                  <a:blip r:embed="rId51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연결선: 꺾임 159">
              <a:extLst>
                <a:ext uri="{FF2B5EF4-FFF2-40B4-BE49-F238E27FC236}">
                  <a16:creationId xmlns:a16="http://schemas.microsoft.com/office/drawing/2014/main" id="{92440CAB-0A73-9AB7-5EA5-15E22D95F6AF}"/>
                </a:ext>
              </a:extLst>
            </p:cNvPr>
            <p:cNvCxnSpPr>
              <a:stCxn id="159" idx="2"/>
            </p:cNvCxnSpPr>
            <p:nvPr/>
          </p:nvCxnSpPr>
          <p:spPr>
            <a:xfrm rot="16200000" flipH="1">
              <a:off x="9357971" y="2086092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0D5C8E79-97A6-93EF-A2D8-D1BD96E75A2A}"/>
                    </a:ext>
                  </a:extLst>
                </p:cNvPr>
                <p:cNvSpPr txBox="1"/>
                <p:nvPr/>
              </p:nvSpPr>
              <p:spPr>
                <a:xfrm>
                  <a:off x="10381828" y="2060849"/>
                  <a:ext cx="440829" cy="18466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0D5C8E79-97A6-93EF-A2D8-D1BD96E75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1828" y="2060849"/>
                  <a:ext cx="440829" cy="184666"/>
                </a:xfrm>
                <a:prstGeom prst="rect">
                  <a:avLst/>
                </a:prstGeom>
                <a:blipFill>
                  <a:blip r:embed="rId57"/>
                  <a:stretch>
                    <a:fillRect b="-2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연결선: 꺾임 161">
              <a:extLst>
                <a:ext uri="{FF2B5EF4-FFF2-40B4-BE49-F238E27FC236}">
                  <a16:creationId xmlns:a16="http://schemas.microsoft.com/office/drawing/2014/main" id="{340333FF-44E0-7E5A-8CEE-F83378B82BBB}"/>
                </a:ext>
              </a:extLst>
            </p:cNvPr>
            <p:cNvCxnSpPr>
              <a:cxnSpLocks/>
              <a:stCxn id="161" idx="2"/>
            </p:cNvCxnSpPr>
            <p:nvPr/>
          </p:nvCxnSpPr>
          <p:spPr>
            <a:xfrm rot="16200000" flipH="1">
              <a:off x="10652798" y="2194960"/>
              <a:ext cx="103364" cy="2044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63B117EF-A1C4-F89E-3AEE-39D7FAAAEE7D}"/>
                </a:ext>
              </a:extLst>
            </p:cNvPr>
            <p:cNvCxnSpPr>
              <a:cxnSpLocks/>
            </p:cNvCxnSpPr>
            <p:nvPr/>
          </p:nvCxnSpPr>
          <p:spPr>
            <a:xfrm>
              <a:off x="7485101" y="3166522"/>
              <a:ext cx="610309" cy="6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EE42B59E-B07C-0363-95B4-8E769D3E14CD}"/>
                </a:ext>
              </a:extLst>
            </p:cNvPr>
            <p:cNvCxnSpPr>
              <a:cxnSpLocks/>
            </p:cNvCxnSpPr>
            <p:nvPr/>
          </p:nvCxnSpPr>
          <p:spPr>
            <a:xfrm>
              <a:off x="7485101" y="3166522"/>
              <a:ext cx="610309" cy="2017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84BFFDC1-1A0D-F13C-7B2E-5BF4F2E48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5101" y="3177829"/>
              <a:ext cx="610309" cy="656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8CC8306E-2557-A5F8-70AB-BAAFAFEDF58F}"/>
                </a:ext>
              </a:extLst>
            </p:cNvPr>
            <p:cNvCxnSpPr>
              <a:cxnSpLocks/>
            </p:cNvCxnSpPr>
            <p:nvPr/>
          </p:nvCxnSpPr>
          <p:spPr>
            <a:xfrm>
              <a:off x="7485101" y="3834285"/>
              <a:ext cx="610309" cy="1350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4E5D0BEB-D6F6-8854-3A9F-ED99B6073464}"/>
                </a:ext>
              </a:extLst>
            </p:cNvPr>
            <p:cNvCxnSpPr>
              <a:cxnSpLocks/>
            </p:cNvCxnSpPr>
            <p:nvPr/>
          </p:nvCxnSpPr>
          <p:spPr>
            <a:xfrm>
              <a:off x="7485101" y="4505243"/>
              <a:ext cx="610309" cy="6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B548F850-5D5E-293D-E0F0-1FEC431D2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5101" y="3177829"/>
              <a:ext cx="610309" cy="1995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E558CFEB-F815-09F0-331B-B84DC3345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5101" y="3845592"/>
              <a:ext cx="610309" cy="1327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78AD0D79-5409-A60E-4772-8B279BC4808D}"/>
                </a:ext>
              </a:extLst>
            </p:cNvPr>
            <p:cNvCxnSpPr>
              <a:cxnSpLocks/>
              <a:stCxn id="67" idx="3"/>
              <a:endCxn id="68" idx="1"/>
            </p:cNvCxnSpPr>
            <p:nvPr/>
          </p:nvCxnSpPr>
          <p:spPr>
            <a:xfrm>
              <a:off x="10136232" y="2510066"/>
              <a:ext cx="670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45AE7BB6-9510-94F6-623A-2953D1557C5F}"/>
                </a:ext>
              </a:extLst>
            </p:cNvPr>
            <p:cNvCxnSpPr>
              <a:cxnSpLocks/>
              <a:stCxn id="62" idx="3"/>
              <a:endCxn id="63" idx="1"/>
            </p:cNvCxnSpPr>
            <p:nvPr/>
          </p:nvCxnSpPr>
          <p:spPr>
            <a:xfrm>
              <a:off x="10136232" y="3177829"/>
              <a:ext cx="670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A63B3DD-4C33-1E62-CCFA-1C91B62163E6}"/>
                </a:ext>
              </a:extLst>
            </p:cNvPr>
            <p:cNvCxnSpPr>
              <a:cxnSpLocks/>
              <a:stCxn id="57" idx="3"/>
              <a:endCxn id="58" idx="1"/>
            </p:cNvCxnSpPr>
            <p:nvPr/>
          </p:nvCxnSpPr>
          <p:spPr>
            <a:xfrm>
              <a:off x="10136232" y="3845592"/>
              <a:ext cx="670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A4FB85F1-86AD-9753-2D5A-ACACCAEB4E06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0136232" y="4516550"/>
              <a:ext cx="670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1011AAC1-7E2F-2D8E-AD67-FEFF70EDE557}"/>
                </a:ext>
              </a:extLst>
            </p:cNvPr>
            <p:cNvCxnSpPr>
              <a:cxnSpLocks/>
              <a:stCxn id="23" idx="3"/>
              <a:endCxn id="28" idx="1"/>
            </p:cNvCxnSpPr>
            <p:nvPr/>
          </p:nvCxnSpPr>
          <p:spPr>
            <a:xfrm>
              <a:off x="10136232" y="5184313"/>
              <a:ext cx="670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BF1749F6-F765-57D0-FA17-771FD3FB6EB9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10136232" y="5852076"/>
              <a:ext cx="670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9B6AF12-DD26-1F5B-51E7-0AEABB20A07E}"/>
                </a:ext>
              </a:extLst>
            </p:cNvPr>
            <p:cNvCxnSpPr>
              <a:cxnSpLocks/>
            </p:cNvCxnSpPr>
            <p:nvPr/>
          </p:nvCxnSpPr>
          <p:spPr>
            <a:xfrm>
              <a:off x="11310774" y="2521373"/>
              <a:ext cx="457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E1B2B530-DEE1-A7D4-E724-C4FD140C3B69}"/>
                </a:ext>
              </a:extLst>
            </p:cNvPr>
            <p:cNvCxnSpPr>
              <a:cxnSpLocks/>
            </p:cNvCxnSpPr>
            <p:nvPr/>
          </p:nvCxnSpPr>
          <p:spPr>
            <a:xfrm>
              <a:off x="11310774" y="3189136"/>
              <a:ext cx="457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720071B-BCE5-4382-085B-4B788EE2B78A}"/>
                </a:ext>
              </a:extLst>
            </p:cNvPr>
            <p:cNvCxnSpPr>
              <a:cxnSpLocks/>
            </p:cNvCxnSpPr>
            <p:nvPr/>
          </p:nvCxnSpPr>
          <p:spPr>
            <a:xfrm>
              <a:off x="11310774" y="3856899"/>
              <a:ext cx="457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26E0CF20-88B7-CFAC-D295-373EF4946001}"/>
                </a:ext>
              </a:extLst>
            </p:cNvPr>
            <p:cNvCxnSpPr>
              <a:cxnSpLocks/>
            </p:cNvCxnSpPr>
            <p:nvPr/>
          </p:nvCxnSpPr>
          <p:spPr>
            <a:xfrm>
              <a:off x="11310774" y="4527857"/>
              <a:ext cx="457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8B88F15B-F9AE-C84F-E58A-4012AACC956D}"/>
                </a:ext>
              </a:extLst>
            </p:cNvPr>
            <p:cNvCxnSpPr>
              <a:cxnSpLocks/>
            </p:cNvCxnSpPr>
            <p:nvPr/>
          </p:nvCxnSpPr>
          <p:spPr>
            <a:xfrm>
              <a:off x="11310774" y="5195620"/>
              <a:ext cx="457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45890BE3-B796-E8AB-2F64-7F33318DC096}"/>
                </a:ext>
              </a:extLst>
            </p:cNvPr>
            <p:cNvCxnSpPr>
              <a:cxnSpLocks/>
            </p:cNvCxnSpPr>
            <p:nvPr/>
          </p:nvCxnSpPr>
          <p:spPr>
            <a:xfrm>
              <a:off x="11310774" y="5863383"/>
              <a:ext cx="457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457761F4-6DA9-7506-A554-7AB115FFAB2A}"/>
                    </a:ext>
                  </a:extLst>
                </p:cNvPr>
                <p:cNvSpPr txBox="1"/>
                <p:nvPr/>
              </p:nvSpPr>
              <p:spPr>
                <a:xfrm>
                  <a:off x="10378230" y="2736521"/>
                  <a:ext cx="440829" cy="18466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457761F4-6DA9-7506-A554-7AB115FFA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8230" y="2736521"/>
                  <a:ext cx="440829" cy="184666"/>
                </a:xfrm>
                <a:prstGeom prst="rect">
                  <a:avLst/>
                </a:prstGeom>
                <a:blipFill>
                  <a:blip r:embed="rId5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연결선: 꺾임 229">
              <a:extLst>
                <a:ext uri="{FF2B5EF4-FFF2-40B4-BE49-F238E27FC236}">
                  <a16:creationId xmlns:a16="http://schemas.microsoft.com/office/drawing/2014/main" id="{B156707A-9503-2A9B-D721-63756115BA4A}"/>
                </a:ext>
              </a:extLst>
            </p:cNvPr>
            <p:cNvCxnSpPr>
              <a:cxnSpLocks/>
              <a:stCxn id="229" idx="2"/>
            </p:cNvCxnSpPr>
            <p:nvPr/>
          </p:nvCxnSpPr>
          <p:spPr>
            <a:xfrm rot="16200000" flipH="1">
              <a:off x="10649200" y="2870632"/>
              <a:ext cx="103364" cy="2044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BD403257-50EA-79A6-0D0E-184EF83220BB}"/>
                    </a:ext>
                  </a:extLst>
                </p:cNvPr>
                <p:cNvSpPr txBox="1"/>
                <p:nvPr/>
              </p:nvSpPr>
              <p:spPr>
                <a:xfrm>
                  <a:off x="10373932" y="3412657"/>
                  <a:ext cx="440829" cy="18466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BD403257-50EA-79A6-0D0E-184EF8322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3932" y="3412657"/>
                  <a:ext cx="440829" cy="184666"/>
                </a:xfrm>
                <a:prstGeom prst="rect">
                  <a:avLst/>
                </a:prstGeom>
                <a:blipFill>
                  <a:blip r:embed="rId5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2" name="연결선: 꺾임 231">
              <a:extLst>
                <a:ext uri="{FF2B5EF4-FFF2-40B4-BE49-F238E27FC236}">
                  <a16:creationId xmlns:a16="http://schemas.microsoft.com/office/drawing/2014/main" id="{4E4A3254-3027-E48E-179B-4E39E32B6889}"/>
                </a:ext>
              </a:extLst>
            </p:cNvPr>
            <p:cNvCxnSpPr>
              <a:cxnSpLocks/>
              <a:stCxn id="231" idx="2"/>
            </p:cNvCxnSpPr>
            <p:nvPr/>
          </p:nvCxnSpPr>
          <p:spPr>
            <a:xfrm rot="16200000" flipH="1">
              <a:off x="10644902" y="3546768"/>
              <a:ext cx="103364" cy="2044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BE25154-2662-D67C-F746-820091D9B6AB}"/>
                    </a:ext>
                  </a:extLst>
                </p:cNvPr>
                <p:cNvSpPr txBox="1"/>
                <p:nvPr/>
              </p:nvSpPr>
              <p:spPr>
                <a:xfrm>
                  <a:off x="10365888" y="4088753"/>
                  <a:ext cx="440829" cy="18466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BE25154-2662-D67C-F746-820091D9B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5888" y="4088753"/>
                  <a:ext cx="440829" cy="184666"/>
                </a:xfrm>
                <a:prstGeom prst="rect">
                  <a:avLst/>
                </a:prstGeom>
                <a:blipFill>
                  <a:blip r:embed="rId60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6" name="연결선: 꺾임 235">
              <a:extLst>
                <a:ext uri="{FF2B5EF4-FFF2-40B4-BE49-F238E27FC236}">
                  <a16:creationId xmlns:a16="http://schemas.microsoft.com/office/drawing/2014/main" id="{18D223C6-D846-302E-3EA5-5B62BAA10453}"/>
                </a:ext>
              </a:extLst>
            </p:cNvPr>
            <p:cNvCxnSpPr>
              <a:cxnSpLocks/>
              <a:stCxn id="235" idx="2"/>
            </p:cNvCxnSpPr>
            <p:nvPr/>
          </p:nvCxnSpPr>
          <p:spPr>
            <a:xfrm rot="16200000" flipH="1">
              <a:off x="10636858" y="4222864"/>
              <a:ext cx="103364" cy="2044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5B6D794-9BF9-69AE-A589-470257ADF03E}"/>
                    </a:ext>
                  </a:extLst>
                </p:cNvPr>
                <p:cNvSpPr txBox="1"/>
                <p:nvPr/>
              </p:nvSpPr>
              <p:spPr>
                <a:xfrm>
                  <a:off x="10387690" y="4764425"/>
                  <a:ext cx="440829" cy="18466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5B6D794-9BF9-69AE-A589-470257ADF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7690" y="4764425"/>
                  <a:ext cx="440829" cy="184666"/>
                </a:xfrm>
                <a:prstGeom prst="rect">
                  <a:avLst/>
                </a:prstGeom>
                <a:blipFill>
                  <a:blip r:embed="rId61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8" name="연결선: 꺾임 237">
              <a:extLst>
                <a:ext uri="{FF2B5EF4-FFF2-40B4-BE49-F238E27FC236}">
                  <a16:creationId xmlns:a16="http://schemas.microsoft.com/office/drawing/2014/main" id="{1378DEC6-D91E-71F6-039E-B691C990F2FC}"/>
                </a:ext>
              </a:extLst>
            </p:cNvPr>
            <p:cNvCxnSpPr>
              <a:cxnSpLocks/>
              <a:stCxn id="237" idx="2"/>
            </p:cNvCxnSpPr>
            <p:nvPr/>
          </p:nvCxnSpPr>
          <p:spPr>
            <a:xfrm rot="16200000" flipH="1">
              <a:off x="10658660" y="4898536"/>
              <a:ext cx="103364" cy="2044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0CB4E6D-1D65-CABB-397B-F3BC1D19F42C}"/>
                    </a:ext>
                  </a:extLst>
                </p:cNvPr>
                <p:cNvSpPr txBox="1"/>
                <p:nvPr/>
              </p:nvSpPr>
              <p:spPr>
                <a:xfrm>
                  <a:off x="10383392" y="5440561"/>
                  <a:ext cx="440829" cy="18466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0CB4E6D-1D65-CABB-397B-F3BC1D19F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392" y="5440561"/>
                  <a:ext cx="440829" cy="184666"/>
                </a:xfrm>
                <a:prstGeom prst="rect">
                  <a:avLst/>
                </a:prstGeom>
                <a:blipFill>
                  <a:blip r:embed="rId62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0" name="연결선: 꺾임 239">
              <a:extLst>
                <a:ext uri="{FF2B5EF4-FFF2-40B4-BE49-F238E27FC236}">
                  <a16:creationId xmlns:a16="http://schemas.microsoft.com/office/drawing/2014/main" id="{94FAF166-00FA-7A0E-D83A-9879CD4AD08E}"/>
                </a:ext>
              </a:extLst>
            </p:cNvPr>
            <p:cNvCxnSpPr>
              <a:cxnSpLocks/>
              <a:stCxn id="239" idx="2"/>
            </p:cNvCxnSpPr>
            <p:nvPr/>
          </p:nvCxnSpPr>
          <p:spPr>
            <a:xfrm rot="16200000" flipH="1">
              <a:off x="10654362" y="5574672"/>
              <a:ext cx="103364" cy="2044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A67FF19E-DE02-F986-F621-1E7E2212DE0B}"/>
                    </a:ext>
                  </a:extLst>
                </p:cNvPr>
                <p:cNvSpPr txBox="1"/>
                <p:nvPr/>
              </p:nvSpPr>
              <p:spPr>
                <a:xfrm>
                  <a:off x="8759833" y="2754390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A67FF19E-DE02-F986-F621-1E7E2212D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9833" y="2754390"/>
                  <a:ext cx="881658" cy="202491"/>
                </a:xfrm>
                <a:prstGeom prst="rect">
                  <a:avLst/>
                </a:prstGeom>
                <a:blipFill>
                  <a:blip r:embed="rId63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28F2A063-D522-5592-0A2F-75288BE0F322}"/>
                    </a:ext>
                  </a:extLst>
                </p:cNvPr>
                <p:cNvSpPr txBox="1"/>
                <p:nvPr/>
              </p:nvSpPr>
              <p:spPr>
                <a:xfrm>
                  <a:off x="8741268" y="3433427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28F2A063-D522-5592-0A2F-75288BE0F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1268" y="3433427"/>
                  <a:ext cx="881658" cy="202491"/>
                </a:xfrm>
                <a:prstGeom prst="rect">
                  <a:avLst/>
                </a:prstGeom>
                <a:blipFill>
                  <a:blip r:embed="rId64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A1491F1F-75F2-193A-8D38-B6F4444C7F90}"/>
                    </a:ext>
                  </a:extLst>
                </p:cNvPr>
                <p:cNvSpPr txBox="1"/>
                <p:nvPr/>
              </p:nvSpPr>
              <p:spPr>
                <a:xfrm>
                  <a:off x="8759833" y="4112464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𝑬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A1491F1F-75F2-193A-8D38-B6F4444C7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9833" y="4112464"/>
                  <a:ext cx="881658" cy="202491"/>
                </a:xfrm>
                <a:prstGeom prst="rect">
                  <a:avLst/>
                </a:prstGeom>
                <a:blipFill>
                  <a:blip r:embed="rId65"/>
                  <a:stretch>
                    <a:fillRect t="-303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5F212FDF-FACA-7FEA-68C5-723D2E405F12}"/>
                    </a:ext>
                  </a:extLst>
                </p:cNvPr>
                <p:cNvSpPr txBox="1"/>
                <p:nvPr/>
              </p:nvSpPr>
              <p:spPr>
                <a:xfrm>
                  <a:off x="8752811" y="4774452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𝑩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𝑬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5F212FDF-FACA-7FEA-68C5-723D2E405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811" y="4774452"/>
                  <a:ext cx="881658" cy="202491"/>
                </a:xfrm>
                <a:prstGeom prst="rect">
                  <a:avLst/>
                </a:prstGeom>
                <a:blipFill>
                  <a:blip r:embed="rId66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CF430BEE-6EC0-F0BA-0F3D-2928DA1718AC}"/>
                    </a:ext>
                  </a:extLst>
                </p:cNvPr>
                <p:cNvSpPr txBox="1"/>
                <p:nvPr/>
              </p:nvSpPr>
              <p:spPr>
                <a:xfrm>
                  <a:off x="8741268" y="5445733"/>
                  <a:ext cx="881658" cy="20249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altLang="ko-KR" sz="12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𝑭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…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CF430BEE-6EC0-F0BA-0F3D-2928DA171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1268" y="5445733"/>
                  <a:ext cx="881658" cy="202491"/>
                </a:xfrm>
                <a:prstGeom prst="rect">
                  <a:avLst/>
                </a:prstGeom>
                <a:blipFill>
                  <a:blip r:embed="rId67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0" name="연결선: 꺾임 249">
              <a:extLst>
                <a:ext uri="{FF2B5EF4-FFF2-40B4-BE49-F238E27FC236}">
                  <a16:creationId xmlns:a16="http://schemas.microsoft.com/office/drawing/2014/main" id="{9543E080-9E03-FAC8-E7F7-9C449FEAF82D}"/>
                </a:ext>
              </a:extLst>
            </p:cNvPr>
            <p:cNvCxnSpPr/>
            <p:nvPr/>
          </p:nvCxnSpPr>
          <p:spPr>
            <a:xfrm rot="16200000" flipH="1">
              <a:off x="9367711" y="2797568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연결선: 꺾임 250">
              <a:extLst>
                <a:ext uri="{FF2B5EF4-FFF2-40B4-BE49-F238E27FC236}">
                  <a16:creationId xmlns:a16="http://schemas.microsoft.com/office/drawing/2014/main" id="{8F2947C2-DFAE-1087-5661-B897AFC69D69}"/>
                </a:ext>
              </a:extLst>
            </p:cNvPr>
            <p:cNvCxnSpPr/>
            <p:nvPr/>
          </p:nvCxnSpPr>
          <p:spPr>
            <a:xfrm rot="16200000" flipH="1">
              <a:off x="9363314" y="3458237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연결선: 꺾임 251">
              <a:extLst>
                <a:ext uri="{FF2B5EF4-FFF2-40B4-BE49-F238E27FC236}">
                  <a16:creationId xmlns:a16="http://schemas.microsoft.com/office/drawing/2014/main" id="{9B8D08FF-4661-E56E-D701-30B357862061}"/>
                </a:ext>
              </a:extLst>
            </p:cNvPr>
            <p:cNvCxnSpPr/>
            <p:nvPr/>
          </p:nvCxnSpPr>
          <p:spPr>
            <a:xfrm rot="16200000" flipH="1">
              <a:off x="9376629" y="4148603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연결선: 꺾임 252">
              <a:extLst>
                <a:ext uri="{FF2B5EF4-FFF2-40B4-BE49-F238E27FC236}">
                  <a16:creationId xmlns:a16="http://schemas.microsoft.com/office/drawing/2014/main" id="{9BE144BD-7DF7-0C0D-3501-37A392A9C8E6}"/>
                </a:ext>
              </a:extLst>
            </p:cNvPr>
            <p:cNvCxnSpPr/>
            <p:nvPr/>
          </p:nvCxnSpPr>
          <p:spPr>
            <a:xfrm rot="16200000" flipH="1">
              <a:off x="9376629" y="4813912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연결선: 꺾임 253">
              <a:extLst>
                <a:ext uri="{FF2B5EF4-FFF2-40B4-BE49-F238E27FC236}">
                  <a16:creationId xmlns:a16="http://schemas.microsoft.com/office/drawing/2014/main" id="{55454295-AAB1-646F-7358-ECD4D16D1E67}"/>
                </a:ext>
              </a:extLst>
            </p:cNvPr>
            <p:cNvCxnSpPr/>
            <p:nvPr/>
          </p:nvCxnSpPr>
          <p:spPr>
            <a:xfrm rot="16200000" flipH="1">
              <a:off x="9372232" y="5474581"/>
              <a:ext cx="85541" cy="4248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69" name="TextBox 7168">
                  <a:extLst>
                    <a:ext uri="{FF2B5EF4-FFF2-40B4-BE49-F238E27FC236}">
                      <a16:creationId xmlns:a16="http://schemas.microsoft.com/office/drawing/2014/main" id="{7CDB4B66-49B4-3AD5-9931-3335CFEA2CC4}"/>
                    </a:ext>
                  </a:extLst>
                </p:cNvPr>
                <p:cNvSpPr txBox="1"/>
                <p:nvPr/>
              </p:nvSpPr>
              <p:spPr>
                <a:xfrm>
                  <a:off x="11286044" y="2278339"/>
                  <a:ext cx="440829" cy="18941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169" name="TextBox 7168">
                  <a:extLst>
                    <a:ext uri="{FF2B5EF4-FFF2-40B4-BE49-F238E27FC236}">
                      <a16:creationId xmlns:a16="http://schemas.microsoft.com/office/drawing/2014/main" id="{7CDB4B66-49B4-3AD5-9931-3335CFEA2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6044" y="2278339"/>
                  <a:ext cx="440829" cy="189411"/>
                </a:xfrm>
                <a:prstGeom prst="rect">
                  <a:avLst/>
                </a:prstGeom>
                <a:blipFill>
                  <a:blip r:embed="rId68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1" name="TextBox 7170">
                  <a:extLst>
                    <a:ext uri="{FF2B5EF4-FFF2-40B4-BE49-F238E27FC236}">
                      <a16:creationId xmlns:a16="http://schemas.microsoft.com/office/drawing/2014/main" id="{311C8083-427F-59FF-893F-8E37661C3F93}"/>
                    </a:ext>
                  </a:extLst>
                </p:cNvPr>
                <p:cNvSpPr txBox="1"/>
                <p:nvPr/>
              </p:nvSpPr>
              <p:spPr>
                <a:xfrm>
                  <a:off x="11287931" y="2967242"/>
                  <a:ext cx="440829" cy="18941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171" name="TextBox 7170">
                  <a:extLst>
                    <a:ext uri="{FF2B5EF4-FFF2-40B4-BE49-F238E27FC236}">
                      <a16:creationId xmlns:a16="http://schemas.microsoft.com/office/drawing/2014/main" id="{311C8083-427F-59FF-893F-8E37661C3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7931" y="2967242"/>
                  <a:ext cx="440829" cy="189411"/>
                </a:xfrm>
                <a:prstGeom prst="rect">
                  <a:avLst/>
                </a:prstGeom>
                <a:blipFill>
                  <a:blip r:embed="rId69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2" name="TextBox 7171">
                  <a:extLst>
                    <a:ext uri="{FF2B5EF4-FFF2-40B4-BE49-F238E27FC236}">
                      <a16:creationId xmlns:a16="http://schemas.microsoft.com/office/drawing/2014/main" id="{B7643BDC-55D6-A730-AF97-3D8A8385DB87}"/>
                    </a:ext>
                  </a:extLst>
                </p:cNvPr>
                <p:cNvSpPr txBox="1"/>
                <p:nvPr/>
              </p:nvSpPr>
              <p:spPr>
                <a:xfrm>
                  <a:off x="11286044" y="3634714"/>
                  <a:ext cx="440829" cy="190758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172" name="TextBox 7171">
                  <a:extLst>
                    <a:ext uri="{FF2B5EF4-FFF2-40B4-BE49-F238E27FC236}">
                      <a16:creationId xmlns:a16="http://schemas.microsoft.com/office/drawing/2014/main" id="{B7643BDC-55D6-A730-AF97-3D8A8385D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6044" y="3634714"/>
                  <a:ext cx="440829" cy="190758"/>
                </a:xfrm>
                <a:prstGeom prst="rect">
                  <a:avLst/>
                </a:prstGeom>
                <a:blipFill>
                  <a:blip r:embed="rId7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3" name="TextBox 7172">
                  <a:extLst>
                    <a:ext uri="{FF2B5EF4-FFF2-40B4-BE49-F238E27FC236}">
                      <a16:creationId xmlns:a16="http://schemas.microsoft.com/office/drawing/2014/main" id="{708399B6-1D32-DDDD-9412-549E4B890BBE}"/>
                    </a:ext>
                  </a:extLst>
                </p:cNvPr>
                <p:cNvSpPr txBox="1"/>
                <p:nvPr/>
              </p:nvSpPr>
              <p:spPr>
                <a:xfrm>
                  <a:off x="11287931" y="4305672"/>
                  <a:ext cx="440829" cy="18902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173" name="TextBox 7172">
                  <a:extLst>
                    <a:ext uri="{FF2B5EF4-FFF2-40B4-BE49-F238E27FC236}">
                      <a16:creationId xmlns:a16="http://schemas.microsoft.com/office/drawing/2014/main" id="{708399B6-1D32-DDDD-9412-549E4B890B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7931" y="4305672"/>
                  <a:ext cx="440829" cy="189026"/>
                </a:xfrm>
                <a:prstGeom prst="rect">
                  <a:avLst/>
                </a:prstGeom>
                <a:blipFill>
                  <a:blip r:embed="rId71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4" name="TextBox 7173">
                  <a:extLst>
                    <a:ext uri="{FF2B5EF4-FFF2-40B4-BE49-F238E27FC236}">
                      <a16:creationId xmlns:a16="http://schemas.microsoft.com/office/drawing/2014/main" id="{3A34413B-3F50-8F25-4969-831E792BA7F5}"/>
                    </a:ext>
                  </a:extLst>
                </p:cNvPr>
                <p:cNvSpPr txBox="1"/>
                <p:nvPr/>
              </p:nvSpPr>
              <p:spPr>
                <a:xfrm>
                  <a:off x="11286044" y="4976943"/>
                  <a:ext cx="440829" cy="18902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174" name="TextBox 7173">
                  <a:extLst>
                    <a:ext uri="{FF2B5EF4-FFF2-40B4-BE49-F238E27FC236}">
                      <a16:creationId xmlns:a16="http://schemas.microsoft.com/office/drawing/2014/main" id="{3A34413B-3F50-8F25-4969-831E792B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6044" y="4976943"/>
                  <a:ext cx="440829" cy="189026"/>
                </a:xfrm>
                <a:prstGeom prst="rect">
                  <a:avLst/>
                </a:prstGeom>
                <a:blipFill>
                  <a:blip r:embed="rId72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5" name="TextBox 7174">
                  <a:extLst>
                    <a:ext uri="{FF2B5EF4-FFF2-40B4-BE49-F238E27FC236}">
                      <a16:creationId xmlns:a16="http://schemas.microsoft.com/office/drawing/2014/main" id="{D54A56BC-D56B-2303-E4B2-851FEA9E0E7F}"/>
                    </a:ext>
                  </a:extLst>
                </p:cNvPr>
                <p:cNvSpPr txBox="1"/>
                <p:nvPr/>
              </p:nvSpPr>
              <p:spPr>
                <a:xfrm>
                  <a:off x="11287931" y="5647901"/>
                  <a:ext cx="440829" cy="18902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175" name="TextBox 7174">
                  <a:extLst>
                    <a:ext uri="{FF2B5EF4-FFF2-40B4-BE49-F238E27FC236}">
                      <a16:creationId xmlns:a16="http://schemas.microsoft.com/office/drawing/2014/main" id="{D54A56BC-D56B-2303-E4B2-851FEA9E0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7931" y="5647901"/>
                  <a:ext cx="440829" cy="189026"/>
                </a:xfrm>
                <a:prstGeom prst="rect">
                  <a:avLst/>
                </a:prstGeom>
                <a:blipFill>
                  <a:blip r:embed="rId73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03" name="TextBox 7302">
                  <a:extLst>
                    <a:ext uri="{FF2B5EF4-FFF2-40B4-BE49-F238E27FC236}">
                      <a16:creationId xmlns:a16="http://schemas.microsoft.com/office/drawing/2014/main" id="{A3629911-2967-A0DA-B09A-79F59AB5F8BF}"/>
                    </a:ext>
                  </a:extLst>
                </p:cNvPr>
                <p:cNvSpPr txBox="1"/>
                <p:nvPr/>
              </p:nvSpPr>
              <p:spPr>
                <a:xfrm>
                  <a:off x="10136232" y="2963596"/>
                  <a:ext cx="440829" cy="18941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303" name="TextBox 7302">
                  <a:extLst>
                    <a:ext uri="{FF2B5EF4-FFF2-40B4-BE49-F238E27FC236}">
                      <a16:creationId xmlns:a16="http://schemas.microsoft.com/office/drawing/2014/main" id="{A3629911-2967-A0DA-B09A-79F59AB5F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6232" y="2963596"/>
                  <a:ext cx="440829" cy="189411"/>
                </a:xfrm>
                <a:prstGeom prst="rect">
                  <a:avLst/>
                </a:prstGeom>
                <a:blipFill>
                  <a:blip r:embed="rId74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04" name="TextBox 7303">
                  <a:extLst>
                    <a:ext uri="{FF2B5EF4-FFF2-40B4-BE49-F238E27FC236}">
                      <a16:creationId xmlns:a16="http://schemas.microsoft.com/office/drawing/2014/main" id="{31B8C14C-935C-5747-9BF3-EC1988B1BF19}"/>
                    </a:ext>
                  </a:extLst>
                </p:cNvPr>
                <p:cNvSpPr txBox="1"/>
                <p:nvPr/>
              </p:nvSpPr>
              <p:spPr>
                <a:xfrm>
                  <a:off x="10134345" y="3631068"/>
                  <a:ext cx="440829" cy="190758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304" name="TextBox 7303">
                  <a:extLst>
                    <a:ext uri="{FF2B5EF4-FFF2-40B4-BE49-F238E27FC236}">
                      <a16:creationId xmlns:a16="http://schemas.microsoft.com/office/drawing/2014/main" id="{31B8C14C-935C-5747-9BF3-EC1988B1B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345" y="3631068"/>
                  <a:ext cx="440829" cy="190758"/>
                </a:xfrm>
                <a:prstGeom prst="rect">
                  <a:avLst/>
                </a:prstGeom>
                <a:blipFill>
                  <a:blip r:embed="rId75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05" name="TextBox 7304">
                  <a:extLst>
                    <a:ext uri="{FF2B5EF4-FFF2-40B4-BE49-F238E27FC236}">
                      <a16:creationId xmlns:a16="http://schemas.microsoft.com/office/drawing/2014/main" id="{AC52B95D-4A63-022A-2A5D-5017DEB9284F}"/>
                    </a:ext>
                  </a:extLst>
                </p:cNvPr>
                <p:cNvSpPr txBox="1"/>
                <p:nvPr/>
              </p:nvSpPr>
              <p:spPr>
                <a:xfrm>
                  <a:off x="10136232" y="4302026"/>
                  <a:ext cx="440829" cy="18902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305" name="TextBox 7304">
                  <a:extLst>
                    <a:ext uri="{FF2B5EF4-FFF2-40B4-BE49-F238E27FC236}">
                      <a16:creationId xmlns:a16="http://schemas.microsoft.com/office/drawing/2014/main" id="{AC52B95D-4A63-022A-2A5D-5017DEB92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6232" y="4302026"/>
                  <a:ext cx="440829" cy="189026"/>
                </a:xfrm>
                <a:prstGeom prst="rect">
                  <a:avLst/>
                </a:prstGeom>
                <a:blipFill>
                  <a:blip r:embed="rId76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06" name="TextBox 7305">
                  <a:extLst>
                    <a:ext uri="{FF2B5EF4-FFF2-40B4-BE49-F238E27FC236}">
                      <a16:creationId xmlns:a16="http://schemas.microsoft.com/office/drawing/2014/main" id="{A3E3D457-1F4A-9C12-D7F8-F9BB1706DF37}"/>
                    </a:ext>
                  </a:extLst>
                </p:cNvPr>
                <p:cNvSpPr txBox="1"/>
                <p:nvPr/>
              </p:nvSpPr>
              <p:spPr>
                <a:xfrm>
                  <a:off x="10134345" y="4973297"/>
                  <a:ext cx="440829" cy="18902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306" name="TextBox 7305">
                  <a:extLst>
                    <a:ext uri="{FF2B5EF4-FFF2-40B4-BE49-F238E27FC236}">
                      <a16:creationId xmlns:a16="http://schemas.microsoft.com/office/drawing/2014/main" id="{A3E3D457-1F4A-9C12-D7F8-F9BB1706D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345" y="4973297"/>
                  <a:ext cx="440829" cy="189026"/>
                </a:xfrm>
                <a:prstGeom prst="rect">
                  <a:avLst/>
                </a:prstGeom>
                <a:blipFill>
                  <a:blip r:embed="rId77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07" name="TextBox 7306">
                  <a:extLst>
                    <a:ext uri="{FF2B5EF4-FFF2-40B4-BE49-F238E27FC236}">
                      <a16:creationId xmlns:a16="http://schemas.microsoft.com/office/drawing/2014/main" id="{D3FF88F6-9A15-71FB-8795-223C18719980}"/>
                    </a:ext>
                  </a:extLst>
                </p:cNvPr>
                <p:cNvSpPr txBox="1"/>
                <p:nvPr/>
              </p:nvSpPr>
              <p:spPr>
                <a:xfrm>
                  <a:off x="10136232" y="5644255"/>
                  <a:ext cx="440829" cy="189026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307" name="TextBox 7306">
                  <a:extLst>
                    <a:ext uri="{FF2B5EF4-FFF2-40B4-BE49-F238E27FC236}">
                      <a16:creationId xmlns:a16="http://schemas.microsoft.com/office/drawing/2014/main" id="{D3FF88F6-9A15-71FB-8795-223C187199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6232" y="5644255"/>
                  <a:ext cx="440829" cy="189026"/>
                </a:xfrm>
                <a:prstGeom prst="rect">
                  <a:avLst/>
                </a:prstGeom>
                <a:blipFill>
                  <a:blip r:embed="rId78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08" name="TextBox 7307">
                  <a:extLst>
                    <a:ext uri="{FF2B5EF4-FFF2-40B4-BE49-F238E27FC236}">
                      <a16:creationId xmlns:a16="http://schemas.microsoft.com/office/drawing/2014/main" id="{D5467A23-F464-26EA-6BCE-63FDDABB0128}"/>
                    </a:ext>
                  </a:extLst>
                </p:cNvPr>
                <p:cNvSpPr txBox="1"/>
                <p:nvPr/>
              </p:nvSpPr>
              <p:spPr>
                <a:xfrm>
                  <a:off x="10134344" y="2289859"/>
                  <a:ext cx="440829" cy="189411"/>
                </a:xfrm>
                <a:prstGeom prst="rect">
                  <a:avLst/>
                </a:prstGeom>
                <a:noFill/>
              </p:spPr>
              <p:txBody>
                <a:bodyPr wrap="square" t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7308" name="TextBox 7307">
                  <a:extLst>
                    <a:ext uri="{FF2B5EF4-FFF2-40B4-BE49-F238E27FC236}">
                      <a16:creationId xmlns:a16="http://schemas.microsoft.com/office/drawing/2014/main" id="{D5467A23-F464-26EA-6BCE-63FDDABB0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344" y="2289859"/>
                  <a:ext cx="440829" cy="189411"/>
                </a:xfrm>
                <a:prstGeom prst="rect">
                  <a:avLst/>
                </a:prstGeom>
                <a:blipFill>
                  <a:blip r:embed="rId79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7AB895A-F50E-9A58-4270-AF4A87DC9C02}"/>
              </a:ext>
            </a:extLst>
          </p:cNvPr>
          <p:cNvCxnSpPr>
            <a:cxnSpLocks/>
            <a:stCxn id="64" idx="3"/>
            <a:endCxn id="15" idx="1"/>
          </p:cNvCxnSpPr>
          <p:nvPr/>
        </p:nvCxnSpPr>
        <p:spPr>
          <a:xfrm>
            <a:off x="7494019" y="2510066"/>
            <a:ext cx="610309" cy="334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9D71DBB-77D3-59FA-8B45-B5E688E1CD6F}"/>
              </a:ext>
            </a:extLst>
          </p:cNvPr>
          <p:cNvCxnSpPr>
            <a:cxnSpLocks/>
            <a:stCxn id="59" idx="3"/>
            <a:endCxn id="15" idx="1"/>
          </p:cNvCxnSpPr>
          <p:nvPr/>
        </p:nvCxnSpPr>
        <p:spPr>
          <a:xfrm>
            <a:off x="7494019" y="3177829"/>
            <a:ext cx="610309" cy="267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E452FF-AD08-D29B-F701-CCFFE911DF34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7494019" y="5184313"/>
            <a:ext cx="610309" cy="667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3B62BE-1CF0-99B3-C470-BE556A487E75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7494019" y="5184313"/>
            <a:ext cx="610309" cy="66776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AB4E45D-5589-7C9C-C15B-0C662B8C1D85}"/>
              </a:ext>
            </a:extLst>
          </p:cNvPr>
          <p:cNvCxnSpPr>
            <a:cxnSpLocks/>
            <a:stCxn id="13" idx="3"/>
            <a:endCxn id="65" idx="1"/>
          </p:cNvCxnSpPr>
          <p:nvPr/>
        </p:nvCxnSpPr>
        <p:spPr>
          <a:xfrm flipV="1">
            <a:off x="7494019" y="2510066"/>
            <a:ext cx="610309" cy="33420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A82BBA3-8576-A926-6523-6559E511DEE6}"/>
              </a:ext>
            </a:extLst>
          </p:cNvPr>
          <p:cNvCxnSpPr>
            <a:cxnSpLocks/>
            <a:stCxn id="13" idx="3"/>
            <a:endCxn id="60" idx="1"/>
          </p:cNvCxnSpPr>
          <p:nvPr/>
        </p:nvCxnSpPr>
        <p:spPr>
          <a:xfrm flipV="1">
            <a:off x="7494019" y="3177829"/>
            <a:ext cx="610309" cy="267424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7C9178F-366E-D9CD-DE4A-2E028535B84E}"/>
              </a:ext>
            </a:extLst>
          </p:cNvPr>
          <p:cNvSpPr txBox="1"/>
          <p:nvPr/>
        </p:nvSpPr>
        <p:spPr>
          <a:xfrm>
            <a:off x="5023651" y="1572447"/>
            <a:ext cx="4385393" cy="40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>
                <a:latin typeface="+mj-ea"/>
                <a:ea typeface="+mj-ea"/>
                <a:cs typeface="Times New Roman" panose="02020603050405020304" pitchFamily="18" charset="0"/>
              </a:rPr>
              <a:t>자신과 인접한 </a:t>
            </a:r>
            <a:r>
              <a:rPr lang="ko-KR" altLang="en-US" sz="1550">
                <a:latin typeface="+mj-ea"/>
                <a:ea typeface="+mj-ea"/>
                <a:cs typeface="Times New Roman" panose="02020603050405020304" pitchFamily="18" charset="0"/>
              </a:rPr>
              <a:t>이웃으로 메시지 전달</a:t>
            </a:r>
            <a:endParaRPr lang="en-US" altLang="ko-KR" sz="155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51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5AD4-6337-40E2-8046-7F543F336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D03DA6FC-7CF9-695C-89F7-1CD576423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</p:spPr>
            <p:txBody>
              <a:bodyPr vert="horz">
                <a:normAutofit lnSpcReduction="10000"/>
              </a:bodyPr>
              <a:lstStyle>
                <a:lvl1pPr marL="365760" indent="-256032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Georgia"/>
                  <a:buChar char="•"/>
                  <a:defRPr kumimoji="0"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1pPr>
                <a:lvl2pPr marL="540000" indent="-24688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2pPr>
                <a:lvl3pPr marL="720000" indent="-219456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3pPr>
                <a:lvl4pPr marL="900000" indent="-201168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4pPr>
                <a:lvl5pPr marL="1080000" indent="-182880" algn="l" rtl="0" eaLnBrk="1" latinLnBrk="1" hangingPunct="1">
                  <a:lnSpc>
                    <a:spcPct val="100000"/>
                  </a:lnSpc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  <a:defRPr kumimoji="0" sz="1800" kern="1200" baseline="0">
                    <a:solidFill>
                      <a:schemeClr val="tx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함초롬바탕" panose="02030604000101010101" pitchFamily="18" charset="-127"/>
                  </a:defRPr>
                </a:lvl5pPr>
                <a:lvl6pPr marL="1609344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1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RecGNN (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F. </a:t>
                </a:r>
                <a:r>
                  <a:rPr lang="en-US" altLang="ko-KR" i="1" dirty="0" err="1">
                    <a:solidFill>
                      <a:schemeClr val="tx1"/>
                    </a:solidFill>
                  </a:rPr>
                  <a:t>Scarselli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 et</a:t>
                </a:r>
                <a:r>
                  <a:rPr lang="ko-KR" alt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al, 2008)</a:t>
                </a:r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lang="ko-KR" altLang="en-US" sz="1800" dirty="0">
                    <a:solidFill>
                      <a:schemeClr val="tx1"/>
                    </a:solidFill>
                  </a:rPr>
                  <a:t>풀이 예시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: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Forward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Graph(G):</a:t>
                </a:r>
              </a:p>
              <a:p>
                <a:pPr lvl="1" fontAlgn="auto">
                  <a:spcAft>
                    <a:spcPts val="0"/>
                  </a:spcAft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1" fontAlgn="auto">
                  <a:spcAft>
                    <a:spcPts val="0"/>
                  </a:spcAft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1" fontAlgn="auto">
                  <a:spcAft>
                    <a:spcPts val="0"/>
                  </a:spcAft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1" fontAlgn="auto">
                  <a:spcAft>
                    <a:spcPts val="0"/>
                  </a:spcAft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초기 상태</a:t>
                </a:r>
                <a:r>
                  <a:rPr lang="en-US" altLang="ko-KR" sz="1600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=[0.0, 0.0],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=[0.0, 0.0],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93112" lvl="1" indent="0" fontAlgn="auto">
                  <a:spcAft>
                    <a:spcPts val="0"/>
                  </a:spcAft>
                  <a:buNone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[0.0, 0.0]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[0.0, 0.0]}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fontAlgn="auto">
                  <a:spcAft>
                    <a:spcPts val="0"/>
                  </a:spcAft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노드 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피쳐</a:t>
                </a:r>
                <a:r>
                  <a:rPr lang="en-US" altLang="ko-KR" sz="1600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=[1.0, 0.5],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=[0.8, 0.3],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93112" lvl="1" indent="0" fontAlgn="auto">
                  <a:spcAft>
                    <a:spcPts val="0"/>
                  </a:spcAft>
                  <a:buNone/>
                </a:pPr>
                <a:r>
                  <a:rPr lang="en-US" altLang="ko-KR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[1.2, 0.4]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[0.7, 0.9]}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fontAlgn="auto">
                  <a:spcAft>
                    <a:spcPts val="0"/>
                  </a:spcAft>
                </a:pPr>
                <a:r>
                  <a:rPr lang="ko-KR" altLang="en-US" sz="1600" dirty="0" err="1">
                    <a:solidFill>
                      <a:schemeClr val="tx1"/>
                    </a:solidFill>
                  </a:rPr>
                  <a:t>엣지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피쳐</a:t>
                </a:r>
                <a:r>
                  <a:rPr lang="en-US" altLang="ko-KR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=0.6,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d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=0.7,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93112" lvl="1" indent="0" fontAlgn="auto">
                  <a:spcAft>
                    <a:spcPts val="0"/>
                  </a:spcAft>
                  <a:buNone/>
                </a:pPr>
                <a:r>
                  <a:rPr lang="en-US" altLang="ko-KR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0.8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0.9}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fontAlgn="auto">
                  <a:spcAft>
                    <a:spcPts val="0"/>
                  </a:spcAft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𝑎𝑛𝑑𝑜𝑚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𝑖𝑛𝑖𝑡𝑖𝑎𝑙𝑖𝑧𝑎𝑡𝑖𝑜𝑛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𝑣𝑒𝑐𝑡𝑜𝑟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1" fontAlgn="auto">
                  <a:spcAft>
                    <a:spcPts val="0"/>
                  </a:spcAft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편향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 0.2]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D03DA6FC-7CF9-695C-89F7-1CD576423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7" y="1090151"/>
                <a:ext cx="11103252" cy="5530243"/>
              </a:xfrm>
              <a:prstGeom prst="rect">
                <a:avLst/>
              </a:prstGeom>
              <a:blipFill>
                <a:blip r:embed="rId3"/>
                <a:stretch>
                  <a:fillRect t="-1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765A4DE9-A2F2-30A5-7750-96C3FCBC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Graph Neural Network Model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50D2A1-06A2-C20E-6E76-FC881192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F5DE9F6-12B7-DE3E-36F3-296A03F0213D}"/>
              </a:ext>
            </a:extLst>
          </p:cNvPr>
          <p:cNvSpPr/>
          <p:nvPr/>
        </p:nvSpPr>
        <p:spPr>
          <a:xfrm>
            <a:off x="3215681" y="1737053"/>
            <a:ext cx="382189" cy="382189"/>
          </a:xfrm>
          <a:prstGeom prst="ellips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D6968B-1161-812B-5029-843ADEC3D8B5}"/>
              </a:ext>
            </a:extLst>
          </p:cNvPr>
          <p:cNvSpPr/>
          <p:nvPr/>
        </p:nvSpPr>
        <p:spPr>
          <a:xfrm>
            <a:off x="2580605" y="2383004"/>
            <a:ext cx="382189" cy="382189"/>
          </a:xfrm>
          <a:prstGeom prst="ellips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4E0A3F7-D4CD-544E-CC17-C9EA3B4B2E79}"/>
              </a:ext>
            </a:extLst>
          </p:cNvPr>
          <p:cNvSpPr/>
          <p:nvPr/>
        </p:nvSpPr>
        <p:spPr>
          <a:xfrm>
            <a:off x="3215680" y="2991722"/>
            <a:ext cx="382189" cy="382189"/>
          </a:xfrm>
          <a:prstGeom prst="ellips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B5D723-A566-9AD1-4F05-27CBA586B42F}"/>
              </a:ext>
            </a:extLst>
          </p:cNvPr>
          <p:cNvSpPr/>
          <p:nvPr/>
        </p:nvSpPr>
        <p:spPr>
          <a:xfrm>
            <a:off x="3856161" y="2377273"/>
            <a:ext cx="382189" cy="382189"/>
          </a:xfrm>
          <a:prstGeom prst="ellips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4071F5-D47C-12A0-194C-7A463059F62E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2906824" y="2063272"/>
            <a:ext cx="364827" cy="3757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DB073B1-99C6-2726-53A0-1DCED76D2D71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906824" y="2709223"/>
            <a:ext cx="364826" cy="3384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D636362-1A8A-143D-E670-2693E1FECFD6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3541899" y="2703492"/>
            <a:ext cx="370232" cy="3442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D64702-7245-E7A0-4C77-4CFD4B41C988}"/>
              </a:ext>
            </a:extLst>
          </p:cNvPr>
          <p:cNvCxnSpPr>
            <a:cxnSpLocks/>
            <a:stCxn id="9" idx="1"/>
            <a:endCxn id="5" idx="5"/>
          </p:cNvCxnSpPr>
          <p:nvPr/>
        </p:nvCxnSpPr>
        <p:spPr>
          <a:xfrm flipH="1" flipV="1">
            <a:off x="3541900" y="2063272"/>
            <a:ext cx="370231" cy="369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BF184D1D-DE8E-F512-F581-9E4D9A8650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120271"/>
                  </p:ext>
                </p:extLst>
              </p:nvPr>
            </p:nvGraphicFramePr>
            <p:xfrm>
              <a:off x="3629663" y="1590403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1.0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0.5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BF184D1D-DE8E-F512-F581-9E4D9A8650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120271"/>
                  </p:ext>
                </p:extLst>
              </p:nvPr>
            </p:nvGraphicFramePr>
            <p:xfrm>
              <a:off x="3629663" y="1590403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41" t="-3125" r="-208824" b="-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1.0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0.5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표 46">
                <a:extLst>
                  <a:ext uri="{FF2B5EF4-FFF2-40B4-BE49-F238E27FC236}">
                    <a16:creationId xmlns:a16="http://schemas.microsoft.com/office/drawing/2014/main" id="{A904E050-5691-09D4-29EA-F89E92B0E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8017212"/>
                  </p:ext>
                </p:extLst>
              </p:nvPr>
            </p:nvGraphicFramePr>
            <p:xfrm>
              <a:off x="1919536" y="2383204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0.8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0.3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표 46">
                <a:extLst>
                  <a:ext uri="{FF2B5EF4-FFF2-40B4-BE49-F238E27FC236}">
                    <a16:creationId xmlns:a16="http://schemas.microsoft.com/office/drawing/2014/main" id="{A904E050-5691-09D4-29EA-F89E92B0E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8017212"/>
                  </p:ext>
                </p:extLst>
              </p:nvPr>
            </p:nvGraphicFramePr>
            <p:xfrm>
              <a:off x="1919536" y="2383204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941" t="-3125" r="-208824" b="-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0.8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0.3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표 47">
                <a:extLst>
                  <a:ext uri="{FF2B5EF4-FFF2-40B4-BE49-F238E27FC236}">
                    <a16:creationId xmlns:a16="http://schemas.microsoft.com/office/drawing/2014/main" id="{55C0BB7F-A67A-6E82-14F8-A6361B649A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899913"/>
                  </p:ext>
                </p:extLst>
              </p:nvPr>
            </p:nvGraphicFramePr>
            <p:xfrm>
              <a:off x="3637015" y="3183294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1.2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0.4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표 47">
                <a:extLst>
                  <a:ext uri="{FF2B5EF4-FFF2-40B4-BE49-F238E27FC236}">
                    <a16:creationId xmlns:a16="http://schemas.microsoft.com/office/drawing/2014/main" id="{55C0BB7F-A67A-6E82-14F8-A6361B649A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899913"/>
                  </p:ext>
                </p:extLst>
              </p:nvPr>
            </p:nvGraphicFramePr>
            <p:xfrm>
              <a:off x="3637015" y="3183294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41" t="-3226" r="-208824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1.2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0.4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표 48">
                <a:extLst>
                  <a:ext uri="{FF2B5EF4-FFF2-40B4-BE49-F238E27FC236}">
                    <a16:creationId xmlns:a16="http://schemas.microsoft.com/office/drawing/2014/main" id="{08F7F82C-BDF8-EAE3-CEF2-61AB48FDB6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6870343"/>
                  </p:ext>
                </p:extLst>
              </p:nvPr>
            </p:nvGraphicFramePr>
            <p:xfrm>
              <a:off x="4260759" y="2383204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0.7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0.9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표 48">
                <a:extLst>
                  <a:ext uri="{FF2B5EF4-FFF2-40B4-BE49-F238E27FC236}">
                    <a16:creationId xmlns:a16="http://schemas.microsoft.com/office/drawing/2014/main" id="{08F7F82C-BDF8-EAE3-CEF2-61AB48FDB6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6870343"/>
                  </p:ext>
                </p:extLst>
              </p:nvPr>
            </p:nvGraphicFramePr>
            <p:xfrm>
              <a:off x="4260759" y="2383204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41" t="-3125" r="-208824" b="-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0.7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0.9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표 49">
                <a:extLst>
                  <a:ext uri="{FF2B5EF4-FFF2-40B4-BE49-F238E27FC236}">
                    <a16:creationId xmlns:a16="http://schemas.microsoft.com/office/drawing/2014/main" id="{7F947E93-F0E8-63AE-2348-5673412677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330410"/>
                  </p:ext>
                </p:extLst>
              </p:nvPr>
            </p:nvGraphicFramePr>
            <p:xfrm>
              <a:off x="2631171" y="2002449"/>
              <a:ext cx="49476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𝑩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0.6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표 49">
                <a:extLst>
                  <a:ext uri="{FF2B5EF4-FFF2-40B4-BE49-F238E27FC236}">
                    <a16:creationId xmlns:a16="http://schemas.microsoft.com/office/drawing/2014/main" id="{7F947E93-F0E8-63AE-2348-5673412677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330410"/>
                  </p:ext>
                </p:extLst>
              </p:nvPr>
            </p:nvGraphicFramePr>
            <p:xfrm>
              <a:off x="2631171" y="2002449"/>
              <a:ext cx="49476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83" t="-3226" r="-75000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0.6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8BB1E89-70BE-5541-AFCC-AA20809060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777411"/>
                  </p:ext>
                </p:extLst>
              </p:nvPr>
            </p:nvGraphicFramePr>
            <p:xfrm>
              <a:off x="2631171" y="2946620"/>
              <a:ext cx="49476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𝑩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𝑪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0.7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8BB1E89-70BE-5541-AFCC-AA20809060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777411"/>
                  </p:ext>
                </p:extLst>
              </p:nvPr>
            </p:nvGraphicFramePr>
            <p:xfrm>
              <a:off x="2631171" y="2946620"/>
              <a:ext cx="49476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83" t="-3226" r="-75000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0.7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표 51">
                <a:extLst>
                  <a:ext uri="{FF2B5EF4-FFF2-40B4-BE49-F238E27FC236}">
                    <a16:creationId xmlns:a16="http://schemas.microsoft.com/office/drawing/2014/main" id="{54B77441-87D8-C2DA-4989-8A688CE33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006417"/>
                  </p:ext>
                </p:extLst>
              </p:nvPr>
            </p:nvGraphicFramePr>
            <p:xfrm>
              <a:off x="3799875" y="2829990"/>
              <a:ext cx="49476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𝑪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𝑫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0.8</a:t>
                          </a:r>
                          <a:endParaRPr lang="ko-KR" altLang="en-US" sz="800" b="0" dirty="0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표 51">
                <a:extLst>
                  <a:ext uri="{FF2B5EF4-FFF2-40B4-BE49-F238E27FC236}">
                    <a16:creationId xmlns:a16="http://schemas.microsoft.com/office/drawing/2014/main" id="{54B77441-87D8-C2DA-4989-8A688CE33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006417"/>
                  </p:ext>
                </p:extLst>
              </p:nvPr>
            </p:nvGraphicFramePr>
            <p:xfrm>
              <a:off x="3799875" y="2829990"/>
              <a:ext cx="49476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83" t="-3226" r="-75000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0.8</a:t>
                          </a:r>
                          <a:endParaRPr lang="ko-KR" altLang="en-US" sz="800" b="0" dirty="0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7D680191-9434-2024-FC29-520DD08087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88602"/>
                  </p:ext>
                </p:extLst>
              </p:nvPr>
            </p:nvGraphicFramePr>
            <p:xfrm>
              <a:off x="3756987" y="2062439"/>
              <a:ext cx="49476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𝑫</m:t>
                                    </m:r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0.9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7D680191-9434-2024-FC29-520DD08087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88602"/>
                  </p:ext>
                </p:extLst>
              </p:nvPr>
            </p:nvGraphicFramePr>
            <p:xfrm>
              <a:off x="3756987" y="2062439"/>
              <a:ext cx="49476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6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83" t="-3226" r="-75000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0.9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표 68">
                <a:extLst>
                  <a:ext uri="{FF2B5EF4-FFF2-40B4-BE49-F238E27FC236}">
                    <a16:creationId xmlns:a16="http://schemas.microsoft.com/office/drawing/2014/main" id="{BBFC365B-0029-0A1B-9EEC-F387856A30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6218450"/>
                  </p:ext>
                </p:extLst>
              </p:nvPr>
            </p:nvGraphicFramePr>
            <p:xfrm>
              <a:off x="3629663" y="1817286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0.2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0.1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표 68">
                <a:extLst>
                  <a:ext uri="{FF2B5EF4-FFF2-40B4-BE49-F238E27FC236}">
                    <a16:creationId xmlns:a16="http://schemas.microsoft.com/office/drawing/2014/main" id="{BBFC365B-0029-0A1B-9EEC-F387856A30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6218450"/>
                  </p:ext>
                </p:extLst>
              </p:nvPr>
            </p:nvGraphicFramePr>
            <p:xfrm>
              <a:off x="3629663" y="1817286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941" t="-3226" r="-208824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0.2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0.1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표 70">
                <a:extLst>
                  <a:ext uri="{FF2B5EF4-FFF2-40B4-BE49-F238E27FC236}">
                    <a16:creationId xmlns:a16="http://schemas.microsoft.com/office/drawing/2014/main" id="{CFE85B48-60D3-1A81-D9F3-A3866C5C9F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523343"/>
                  </p:ext>
                </p:extLst>
              </p:nvPr>
            </p:nvGraphicFramePr>
            <p:xfrm>
              <a:off x="1919536" y="2607335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0.3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0.4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표 70">
                <a:extLst>
                  <a:ext uri="{FF2B5EF4-FFF2-40B4-BE49-F238E27FC236}">
                    <a16:creationId xmlns:a16="http://schemas.microsoft.com/office/drawing/2014/main" id="{CFE85B48-60D3-1A81-D9F3-A3866C5C9F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523343"/>
                  </p:ext>
                </p:extLst>
              </p:nvPr>
            </p:nvGraphicFramePr>
            <p:xfrm>
              <a:off x="1919536" y="2607335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941" t="-3125" r="-208824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0.3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0.4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표 71">
                <a:extLst>
                  <a:ext uri="{FF2B5EF4-FFF2-40B4-BE49-F238E27FC236}">
                    <a16:creationId xmlns:a16="http://schemas.microsoft.com/office/drawing/2014/main" id="{423CA5C3-3F77-F560-F515-24260EBCD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631243"/>
                  </p:ext>
                </p:extLst>
              </p:nvPr>
            </p:nvGraphicFramePr>
            <p:xfrm>
              <a:off x="4308633" y="3182816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0.5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0.6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표 71">
                <a:extLst>
                  <a:ext uri="{FF2B5EF4-FFF2-40B4-BE49-F238E27FC236}">
                    <a16:creationId xmlns:a16="http://schemas.microsoft.com/office/drawing/2014/main" id="{423CA5C3-3F77-F560-F515-24260EBCD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631243"/>
                  </p:ext>
                </p:extLst>
              </p:nvPr>
            </p:nvGraphicFramePr>
            <p:xfrm>
              <a:off x="4308633" y="3182816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941" t="-3226" r="-208824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0.5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0.6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표 72">
                <a:extLst>
                  <a:ext uri="{FF2B5EF4-FFF2-40B4-BE49-F238E27FC236}">
                    <a16:creationId xmlns:a16="http://schemas.microsoft.com/office/drawing/2014/main" id="{215C9B13-B126-1279-B199-E00703FBCB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5285331"/>
                  </p:ext>
                </p:extLst>
              </p:nvPr>
            </p:nvGraphicFramePr>
            <p:xfrm>
              <a:off x="4260191" y="2607336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0.7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0.8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표 72">
                <a:extLst>
                  <a:ext uri="{FF2B5EF4-FFF2-40B4-BE49-F238E27FC236}">
                    <a16:creationId xmlns:a16="http://schemas.microsoft.com/office/drawing/2014/main" id="{215C9B13-B126-1279-B199-E00703FBCB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5285331"/>
                  </p:ext>
                </p:extLst>
              </p:nvPr>
            </p:nvGraphicFramePr>
            <p:xfrm>
              <a:off x="4260191" y="2607336"/>
              <a:ext cx="620280" cy="185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760">
                      <a:extLst>
                        <a:ext uri="{9D8B030D-6E8A-4147-A177-3AD203B41FA5}">
                          <a16:colId xmlns:a16="http://schemas.microsoft.com/office/drawing/2014/main" val="900660879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1734454221"/>
                        </a:ext>
                      </a:extLst>
                    </a:gridCol>
                    <a:gridCol w="206760">
                      <a:extLst>
                        <a:ext uri="{9D8B030D-6E8A-4147-A177-3AD203B41FA5}">
                          <a16:colId xmlns:a16="http://schemas.microsoft.com/office/drawing/2014/main" val="491266674"/>
                        </a:ext>
                      </a:extLst>
                    </a:gridCol>
                  </a:tblGrid>
                  <a:tr h="1851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941" t="-3125" r="-208824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0.7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b="0" dirty="0"/>
                            <a:t>0.8</a:t>
                          </a:r>
                          <a:endParaRPr lang="ko-KR" altLang="en-US" sz="800" b="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79682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6" name="Rectangle 1">
            <a:extLst>
              <a:ext uri="{FF2B5EF4-FFF2-40B4-BE49-F238E27FC236}">
                <a16:creationId xmlns:a16="http://schemas.microsoft.com/office/drawing/2014/main" id="{A8646398-A05D-E445-DA19-BFBB240CE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8728" y="2055055"/>
            <a:ext cx="609318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수식 (1) 주변의 설명: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Different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notions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of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neighborhood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can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be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adopted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example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one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may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wish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remove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labels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l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_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u,v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 ​,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since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they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include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information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that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implicitly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contained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x_u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​."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transition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function이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간단히 정의되거나 상황에 따라 달라질 수 있음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dirty="0">
                <a:latin typeface="+mn-ea"/>
                <a:ea typeface="+mn-ea"/>
              </a:rPr>
              <a:t>직접적으로는 </a:t>
            </a:r>
            <a:r>
              <a:rPr kumimoji="0" lang="en-US" altLang="ko-KR" sz="1600" b="1" dirty="0">
                <a:latin typeface="+mn-ea"/>
                <a:ea typeface="+mn-ea"/>
              </a:rPr>
              <a:t>FNN</a:t>
            </a:r>
            <a:r>
              <a:rPr kumimoji="0" lang="ko-KR" altLang="en-US" sz="1600" b="1" dirty="0">
                <a:latin typeface="+mn-ea"/>
                <a:ea typeface="+mn-ea"/>
              </a:rPr>
              <a:t>으로 </a:t>
            </a:r>
            <a:r>
              <a:rPr kumimoji="0" lang="ko-KR" altLang="en-US" sz="1600" b="1" dirty="0" err="1">
                <a:latin typeface="+mn-ea"/>
                <a:ea typeface="+mn-ea"/>
              </a:rPr>
              <a:t>처리하는것으로</a:t>
            </a:r>
            <a:r>
              <a:rPr kumimoji="0" lang="ko-KR" altLang="en-US" sz="1600" b="1" dirty="0">
                <a:latin typeface="+mn-ea"/>
                <a:ea typeface="+mn-ea"/>
              </a:rPr>
              <a:t> 보임</a:t>
            </a:r>
            <a:r>
              <a:rPr kumimoji="0" lang="en-US" altLang="ko-KR" sz="1600" b="1" dirty="0">
                <a:latin typeface="+mn-ea"/>
                <a:ea typeface="+mn-ea"/>
              </a:rPr>
              <a:t>: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"When </a:t>
            </a:r>
            <a:r>
              <a:rPr kumimoji="0" lang="en-US" altLang="ko-KR" sz="1600" dirty="0" err="1">
                <a:latin typeface="+mn-ea"/>
                <a:ea typeface="+mn-ea"/>
              </a:rPr>
              <a:t>f_w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and </a:t>
            </a:r>
            <a:r>
              <a:rPr kumimoji="0" lang="en-US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g_w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are implemented by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feedforward neural networks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, the encoding network turns out to be a recurrent neural network where the connections between the neurons can be divided into internal and external connections."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FNN = W*</a:t>
            </a:r>
            <a:r>
              <a:rPr kumimoji="0" lang="en-US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x+b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FFDD7BD-5FCC-D30B-307C-2B0780A40D41}"/>
                  </a:ext>
                </a:extLst>
              </p:cNvPr>
              <p:cNvSpPr txBox="1"/>
              <p:nvPr/>
            </p:nvSpPr>
            <p:spPr>
              <a:xfrm>
                <a:off x="5466225" y="2025374"/>
                <a:ext cx="6432367" cy="3542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𝐹𝑁𝑁</m:t>
                    </m:r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𝑐𝑜𝑛𝑐𝑎𝑡</m:t>
                    </m:r>
                    <m:d>
                      <m:dPr>
                        <m:ctrlP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𝑖𝑛𝑝𝑢𝑡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𝑣𝑎𝑙𝑢𝑒𝑠</m:t>
                        </m:r>
                      </m:e>
                    </m:d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ko-KR" altLang="en-US" sz="18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endParaRPr lang="en-US" altLang="ko-KR" sz="18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sub>
                    </m:sSub>
                    <m:r>
                      <a:rPr lang="en-US" altLang="ko-KR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d>
                      </m:sub>
                    </m:sSub>
                    <m:r>
                      <a:rPr lang="en-US" altLang="ko-KR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FF2F92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𝐹𝑁𝑁</m:t>
                    </m:r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sub>
                    </m:sSub>
                    <m:r>
                      <a:rPr lang="en-US" altLang="ko-KR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d>
                      </m:sub>
                    </m:sSub>
                    <m:r>
                      <a:rPr lang="en-US" altLang="ko-KR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FF2F92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𝐹𝑁𝑁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[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srgbClr val="0365C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1.0, 0.5</m:t>
                        </m:r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ko-KR" sz="1800" b="0" i="1" smtClean="0">
                            <a:solidFill>
                              <a:srgbClr val="00882B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0.6, 0.9, </m:t>
                        </m:r>
                        <m:r>
                          <a:rPr lang="en-US" altLang="ko-KR" sz="1800" b="0" i="1" smtClean="0">
                            <a:solidFill>
                              <a:srgbClr val="773F9B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0.0, 0.0, 0.0, 0.0</m:t>
                        </m:r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ko-KR" sz="1800" b="0" i="1" smtClean="0">
                            <a:solidFill>
                              <a:srgbClr val="FF2F92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0.8, 0.3, 0.7, 0.9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ko-KR" altLang="en-US" sz="18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endParaRPr lang="en-US" altLang="ko-KR" sz="18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∗[1.0,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0.5, 0.6, 0.9, 0.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0.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0.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0.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0.8, 0.3, 0.7, 0.9]+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altLang="ko-KR" sz="18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3.48, 3.61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0.1, 0.2</m:t>
                        </m:r>
                      </m:e>
                    </m:d>
                  </m:oMath>
                </a14:m>
                <a:endParaRPr lang="en-US" altLang="ko-KR" b="0" dirty="0"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3.58, 3.81</m:t>
                        </m:r>
                      </m:e>
                    </m:d>
                  </m:oMath>
                </a14:m>
                <a:endParaRPr lang="en-US" altLang="ko-KR" sz="18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800" i="1" dirty="0">
                  <a:effectLst/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sz="16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sz="16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ko-KR" altLang="en-US" sz="16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또</m:t>
                    </m:r>
                  </m:oMath>
                </a14:m>
                <a:r>
                  <a:rPr lang="ko-KR" altLang="en-US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한 동일 방식으로 계산</a:t>
                </a:r>
                <a:r>
                  <a:rPr lang="en-US" altLang="ko-KR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</a:t>
                </a:r>
                <a:r>
                  <a:rPr lang="en-US" altLang="ko-KR" sz="16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3.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8, 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8, 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.8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ko-KR" altLang="en-US" sz="16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 가정</a:t>
                </a:r>
                <a:endParaRPr lang="en-US" altLang="ko-KR" sz="16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8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sub>
                    </m:sSub>
                    <m:r>
                      <a:rPr lang="en-US" altLang="ko-KR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882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d>
                          <m:dPr>
                            <m:ctrlP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ko-KR" b="0" i="1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rgbClr val="00882B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d>
                      </m:sub>
                    </m:sSub>
                    <m:r>
                      <a:rPr lang="en-US" altLang="ko-KR" b="1" i="1">
                        <a:solidFill>
                          <a:srgbClr val="00882B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solidFill>
                              <a:srgbClr val="773F9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773F9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3.68, 4.11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773F9B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rgbClr val="773F9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773F9B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4.18, 4.82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FF2F92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endParaRPr lang="ko-KR" altLang="en-US" sz="18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FFDD7BD-5FCC-D30B-307C-2B0780A4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25" y="2025374"/>
                <a:ext cx="6432367" cy="3542252"/>
              </a:xfrm>
              <a:prstGeom prst="rect">
                <a:avLst/>
              </a:prstGeom>
              <a:blipFill>
                <a:blip r:embed="rId16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202DE0DE-25D5-379E-15BC-82B1E1A409F1}"/>
                  </a:ext>
                </a:extLst>
              </p:cNvPr>
              <p:cNvSpPr/>
              <p:nvPr/>
            </p:nvSpPr>
            <p:spPr>
              <a:xfrm>
                <a:off x="7752184" y="712382"/>
                <a:ext cx="288032" cy="288032"/>
              </a:xfrm>
              <a:prstGeom prst="ellips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202DE0DE-25D5-379E-15BC-82B1E1A40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712382"/>
                <a:ext cx="288032" cy="288032"/>
              </a:xfrm>
              <a:prstGeom prst="ellipse">
                <a:avLst/>
              </a:prstGeom>
              <a:blipFill>
                <a:blip r:embed="rId17"/>
                <a:stretch>
                  <a:fillRect r="-2041"/>
                </a:stretch>
              </a:blipFill>
              <a:ln w="12700">
                <a:solidFill>
                  <a:schemeClr val="tx1"/>
                </a:solidFill>
                <a:tailEnd type="triangl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DB1DBAA1-3078-E89B-4E0D-8999A5C5DE98}"/>
                  </a:ext>
                </a:extLst>
              </p:cNvPr>
              <p:cNvSpPr/>
              <p:nvPr/>
            </p:nvSpPr>
            <p:spPr>
              <a:xfrm>
                <a:off x="7748663" y="1120779"/>
                <a:ext cx="288032" cy="288032"/>
              </a:xfrm>
              <a:prstGeom prst="ellips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DB1DBAA1-3078-E89B-4E0D-8999A5C5D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63" y="1120779"/>
                <a:ext cx="288032" cy="288032"/>
              </a:xfrm>
              <a:prstGeom prst="ellipse">
                <a:avLst/>
              </a:prstGeom>
              <a:blipFill>
                <a:blip r:embed="rId18"/>
                <a:stretch>
                  <a:fillRect r="-2041"/>
                </a:stretch>
              </a:blipFill>
              <a:ln w="12700">
                <a:solidFill>
                  <a:schemeClr val="tx1"/>
                </a:solidFill>
                <a:tailEnd type="triangl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F28FBEC-FC9D-965D-F1B8-71E975DB89DA}"/>
                  </a:ext>
                </a:extLst>
              </p:cNvPr>
              <p:cNvSpPr/>
              <p:nvPr/>
            </p:nvSpPr>
            <p:spPr>
              <a:xfrm>
                <a:off x="7748663" y="1703995"/>
                <a:ext cx="288032" cy="288032"/>
              </a:xfrm>
              <a:prstGeom prst="ellips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</m:e>
                        <m: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F28FBEC-FC9D-965D-F1B8-71E975DB8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63" y="1703995"/>
                <a:ext cx="288032" cy="288032"/>
              </a:xfrm>
              <a:prstGeom prst="ellipse">
                <a:avLst/>
              </a:prstGeom>
              <a:blipFill>
                <a:blip r:embed="rId19"/>
                <a:stretch>
                  <a:fillRect r="-2041"/>
                </a:stretch>
              </a:blipFill>
              <a:ln w="12700">
                <a:solidFill>
                  <a:schemeClr val="tx1"/>
                </a:solidFill>
                <a:tailEnd type="triangl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D74284F-C435-7DE7-EDED-1F78E95E7E66}"/>
                  </a:ext>
                </a:extLst>
              </p:cNvPr>
              <p:cNvSpPr/>
              <p:nvPr/>
            </p:nvSpPr>
            <p:spPr>
              <a:xfrm>
                <a:off x="7748663" y="1415963"/>
                <a:ext cx="288032" cy="288032"/>
              </a:xfrm>
              <a:prstGeom prst="ellipse">
                <a:avLst/>
              </a:prstGeom>
              <a:ln w="12700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144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D74284F-C435-7DE7-EDED-1F78E95E7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63" y="1415963"/>
                <a:ext cx="288032" cy="28803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noFill/>
                <a:tailEnd type="triangl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7B965DDD-D341-6E70-E514-8C80B5345F38}"/>
                  </a:ext>
                </a:extLst>
              </p:cNvPr>
              <p:cNvSpPr/>
              <p:nvPr/>
            </p:nvSpPr>
            <p:spPr>
              <a:xfrm>
                <a:off x="8804596" y="774369"/>
                <a:ext cx="288032" cy="288032"/>
              </a:xfrm>
              <a:prstGeom prst="ellips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144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ko-KR" alt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7B965DDD-D341-6E70-E514-8C80B5345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596" y="774369"/>
                <a:ext cx="288032" cy="288032"/>
              </a:xfrm>
              <a:prstGeom prst="ellipse">
                <a:avLst/>
              </a:prstGeom>
              <a:blipFill>
                <a:blip r:embed="rId21"/>
                <a:stretch>
                  <a:fillRect l="-4000" r="-2000" b="-4082"/>
                </a:stretch>
              </a:blipFill>
              <a:ln w="12700">
                <a:solidFill>
                  <a:schemeClr val="tx1"/>
                </a:solidFill>
                <a:tailEnd type="triangl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D516AB00-8434-3939-81E2-94173C3896A4}"/>
                  </a:ext>
                </a:extLst>
              </p:cNvPr>
              <p:cNvSpPr/>
              <p:nvPr/>
            </p:nvSpPr>
            <p:spPr>
              <a:xfrm>
                <a:off x="8804596" y="1198167"/>
                <a:ext cx="288032" cy="288032"/>
              </a:xfrm>
              <a:prstGeom prst="ellips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144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ko-KR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D516AB00-8434-3939-81E2-94173C389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596" y="1198167"/>
                <a:ext cx="288032" cy="288032"/>
              </a:xfrm>
              <a:prstGeom prst="ellipse">
                <a:avLst/>
              </a:prstGeom>
              <a:blipFill>
                <a:blip r:embed="rId22"/>
                <a:stretch>
                  <a:fillRect l="-4000" r="-2000" b="-2041"/>
                </a:stretch>
              </a:blipFill>
              <a:ln w="12700">
                <a:solidFill>
                  <a:schemeClr val="tx1"/>
                </a:solidFill>
                <a:tailEnd type="triangl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C05EBEE4-AC22-1B88-F279-2190318358E6}"/>
                  </a:ext>
                </a:extLst>
              </p:cNvPr>
              <p:cNvSpPr/>
              <p:nvPr/>
            </p:nvSpPr>
            <p:spPr>
              <a:xfrm>
                <a:off x="8804596" y="1621965"/>
                <a:ext cx="288032" cy="288032"/>
              </a:xfrm>
              <a:prstGeom prst="ellips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144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ko-KR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C05EBEE4-AC22-1B88-F279-219031835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596" y="1621965"/>
                <a:ext cx="288032" cy="288032"/>
              </a:xfrm>
              <a:prstGeom prst="ellipse">
                <a:avLst/>
              </a:prstGeom>
              <a:blipFill>
                <a:blip r:embed="rId21"/>
                <a:stretch>
                  <a:fillRect l="-4000" r="-2000" b="-4082"/>
                </a:stretch>
              </a:blipFill>
              <a:ln w="12700">
                <a:solidFill>
                  <a:schemeClr val="tx1"/>
                </a:solidFill>
                <a:tailEnd type="triangl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FD8E13A-4F75-413F-85E8-B17D924B8F5A}"/>
              </a:ext>
            </a:extLst>
          </p:cNvPr>
          <p:cNvCxnSpPr>
            <a:cxnSpLocks/>
            <a:stCxn id="105" idx="2"/>
            <a:endCxn id="86" idx="6"/>
          </p:cNvCxnSpPr>
          <p:nvPr/>
        </p:nvCxnSpPr>
        <p:spPr>
          <a:xfrm flipH="1" flipV="1">
            <a:off x="8040216" y="856398"/>
            <a:ext cx="764380" cy="619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FF5DD02-08FC-C01F-93D9-2E6A31E9C7CC}"/>
              </a:ext>
            </a:extLst>
          </p:cNvPr>
          <p:cNvCxnSpPr>
            <a:cxnSpLocks/>
            <a:stCxn id="107" idx="2"/>
            <a:endCxn id="86" idx="6"/>
          </p:cNvCxnSpPr>
          <p:nvPr/>
        </p:nvCxnSpPr>
        <p:spPr>
          <a:xfrm flipH="1" flipV="1">
            <a:off x="8040216" y="856398"/>
            <a:ext cx="764380" cy="4857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F0A03E4-7E12-E62E-4478-03DD2F77B6F0}"/>
              </a:ext>
            </a:extLst>
          </p:cNvPr>
          <p:cNvCxnSpPr>
            <a:cxnSpLocks/>
            <a:stCxn id="108" idx="2"/>
            <a:endCxn id="86" idx="6"/>
          </p:cNvCxnSpPr>
          <p:nvPr/>
        </p:nvCxnSpPr>
        <p:spPr>
          <a:xfrm flipH="1" flipV="1">
            <a:off x="8040216" y="856398"/>
            <a:ext cx="764380" cy="9095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FEAA409-66C7-BF0B-88AF-D44A0CD9F087}"/>
              </a:ext>
            </a:extLst>
          </p:cNvPr>
          <p:cNvCxnSpPr>
            <a:cxnSpLocks/>
            <a:stCxn id="105" idx="2"/>
            <a:endCxn id="87" idx="6"/>
          </p:cNvCxnSpPr>
          <p:nvPr/>
        </p:nvCxnSpPr>
        <p:spPr>
          <a:xfrm flipH="1">
            <a:off x="8036695" y="918385"/>
            <a:ext cx="767901" cy="3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9911553-0776-5D5F-415A-FC3A6826BF11}"/>
              </a:ext>
            </a:extLst>
          </p:cNvPr>
          <p:cNvCxnSpPr>
            <a:cxnSpLocks/>
            <a:stCxn id="107" idx="2"/>
            <a:endCxn id="87" idx="6"/>
          </p:cNvCxnSpPr>
          <p:nvPr/>
        </p:nvCxnSpPr>
        <p:spPr>
          <a:xfrm flipH="1" flipV="1">
            <a:off x="8036695" y="1264795"/>
            <a:ext cx="767901" cy="7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036D8E76-D25C-E7A2-5FD8-F25938244E40}"/>
              </a:ext>
            </a:extLst>
          </p:cNvPr>
          <p:cNvCxnSpPr>
            <a:cxnSpLocks/>
            <a:stCxn id="108" idx="2"/>
            <a:endCxn id="87" idx="6"/>
          </p:cNvCxnSpPr>
          <p:nvPr/>
        </p:nvCxnSpPr>
        <p:spPr>
          <a:xfrm flipH="1" flipV="1">
            <a:off x="8036695" y="1264795"/>
            <a:ext cx="767901" cy="5011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543353A-7884-0313-292C-FEA0C16F03BE}"/>
              </a:ext>
            </a:extLst>
          </p:cNvPr>
          <p:cNvCxnSpPr>
            <a:cxnSpLocks/>
            <a:stCxn id="105" idx="2"/>
            <a:endCxn id="94" idx="6"/>
          </p:cNvCxnSpPr>
          <p:nvPr/>
        </p:nvCxnSpPr>
        <p:spPr>
          <a:xfrm flipH="1">
            <a:off x="8036695" y="918385"/>
            <a:ext cx="767901" cy="9296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7A7695CA-B035-244A-04CE-28BA97C84CF2}"/>
              </a:ext>
            </a:extLst>
          </p:cNvPr>
          <p:cNvCxnSpPr>
            <a:cxnSpLocks/>
            <a:stCxn id="107" idx="2"/>
            <a:endCxn id="94" idx="6"/>
          </p:cNvCxnSpPr>
          <p:nvPr/>
        </p:nvCxnSpPr>
        <p:spPr>
          <a:xfrm flipH="1">
            <a:off x="8036695" y="1342183"/>
            <a:ext cx="767901" cy="505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FCBDB4B7-541F-EAE4-31DA-D5CF86A02A5F}"/>
              </a:ext>
            </a:extLst>
          </p:cNvPr>
          <p:cNvCxnSpPr>
            <a:cxnSpLocks/>
            <a:stCxn id="108" idx="2"/>
            <a:endCxn id="94" idx="6"/>
          </p:cNvCxnSpPr>
          <p:nvPr/>
        </p:nvCxnSpPr>
        <p:spPr>
          <a:xfrm flipH="1">
            <a:off x="8036695" y="1765981"/>
            <a:ext cx="767901" cy="820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957F55A4-F3CD-D869-4589-84BDDAFC106D}"/>
              </a:ext>
            </a:extLst>
          </p:cNvPr>
          <p:cNvSpPr/>
          <p:nvPr/>
        </p:nvSpPr>
        <p:spPr>
          <a:xfrm>
            <a:off x="9646542" y="1009304"/>
            <a:ext cx="288032" cy="288032"/>
          </a:xfrm>
          <a:prstGeom prst="ellips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44000"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7453FF0B-B840-240C-5210-535A071E9E33}"/>
              </a:ext>
            </a:extLst>
          </p:cNvPr>
          <p:cNvSpPr/>
          <p:nvPr/>
        </p:nvSpPr>
        <p:spPr>
          <a:xfrm>
            <a:off x="9646542" y="1433102"/>
            <a:ext cx="288032" cy="288032"/>
          </a:xfrm>
          <a:prstGeom prst="ellips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44000" rtlCol="0" anchor="ctr"/>
          <a:lstStyle/>
          <a:p>
            <a:pPr algn="ctr"/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11C67787-902E-79A0-E4C4-BADF2398B7D2}"/>
                  </a:ext>
                </a:extLst>
              </p:cNvPr>
              <p:cNvSpPr/>
              <p:nvPr/>
            </p:nvSpPr>
            <p:spPr>
              <a:xfrm>
                <a:off x="8562174" y="482663"/>
                <a:ext cx="288032" cy="288032"/>
              </a:xfrm>
              <a:prstGeom prst="ellips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144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11C67787-902E-79A0-E4C4-BADF2398B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74" y="482663"/>
                <a:ext cx="288032" cy="288032"/>
              </a:xfrm>
              <a:prstGeom prst="ellipse">
                <a:avLst/>
              </a:prstGeom>
              <a:blipFill>
                <a:blip r:embed="rId23"/>
                <a:stretch>
                  <a:fillRect l="-16327" r="-18367"/>
                </a:stretch>
              </a:blipFill>
              <a:ln w="12700">
                <a:solidFill>
                  <a:schemeClr val="tx1"/>
                </a:solidFill>
                <a:tailEnd type="triangl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F4624B5D-3794-2CC9-5E3A-1C5B126D2FE9}"/>
              </a:ext>
            </a:extLst>
          </p:cNvPr>
          <p:cNvCxnSpPr>
            <a:cxnSpLocks/>
            <a:stCxn id="105" idx="6"/>
            <a:endCxn id="157" idx="2"/>
          </p:cNvCxnSpPr>
          <p:nvPr/>
        </p:nvCxnSpPr>
        <p:spPr>
          <a:xfrm>
            <a:off x="9092628" y="918385"/>
            <a:ext cx="553914" cy="2349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6A7ED225-FB95-0654-2C7A-67800F5E87D1}"/>
              </a:ext>
            </a:extLst>
          </p:cNvPr>
          <p:cNvCxnSpPr>
            <a:cxnSpLocks/>
            <a:stCxn id="107" idx="6"/>
            <a:endCxn id="157" idx="2"/>
          </p:cNvCxnSpPr>
          <p:nvPr/>
        </p:nvCxnSpPr>
        <p:spPr>
          <a:xfrm flipV="1">
            <a:off x="9092628" y="1153320"/>
            <a:ext cx="553914" cy="1888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0065A187-3617-EEA9-35E8-4CB138A9BFF0}"/>
              </a:ext>
            </a:extLst>
          </p:cNvPr>
          <p:cNvCxnSpPr>
            <a:cxnSpLocks/>
            <a:stCxn id="108" idx="6"/>
            <a:endCxn id="157" idx="2"/>
          </p:cNvCxnSpPr>
          <p:nvPr/>
        </p:nvCxnSpPr>
        <p:spPr>
          <a:xfrm flipV="1">
            <a:off x="9092628" y="1153320"/>
            <a:ext cx="553914" cy="6126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8AAEB93F-3296-3EAC-6E5E-D15D875A9B00}"/>
              </a:ext>
            </a:extLst>
          </p:cNvPr>
          <p:cNvCxnSpPr>
            <a:cxnSpLocks/>
            <a:stCxn id="105" idx="6"/>
            <a:endCxn id="158" idx="2"/>
          </p:cNvCxnSpPr>
          <p:nvPr/>
        </p:nvCxnSpPr>
        <p:spPr>
          <a:xfrm>
            <a:off x="9092628" y="918385"/>
            <a:ext cx="553914" cy="6587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0B185007-F3E0-E355-E18D-D25138D361AB}"/>
              </a:ext>
            </a:extLst>
          </p:cNvPr>
          <p:cNvCxnSpPr>
            <a:cxnSpLocks/>
            <a:stCxn id="107" idx="6"/>
            <a:endCxn id="158" idx="2"/>
          </p:cNvCxnSpPr>
          <p:nvPr/>
        </p:nvCxnSpPr>
        <p:spPr>
          <a:xfrm>
            <a:off x="9092628" y="1342183"/>
            <a:ext cx="553914" cy="2349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D004442E-D467-1602-0E4A-12CD40CD02B6}"/>
              </a:ext>
            </a:extLst>
          </p:cNvPr>
          <p:cNvCxnSpPr>
            <a:cxnSpLocks/>
            <a:stCxn id="108" idx="6"/>
            <a:endCxn id="158" idx="2"/>
          </p:cNvCxnSpPr>
          <p:nvPr/>
        </p:nvCxnSpPr>
        <p:spPr>
          <a:xfrm flipV="1">
            <a:off x="9092628" y="1577118"/>
            <a:ext cx="553914" cy="1888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E755958F-0C6E-FE66-0630-28E46EC660BE}"/>
                  </a:ext>
                </a:extLst>
              </p:cNvPr>
              <p:cNvSpPr/>
              <p:nvPr/>
            </p:nvSpPr>
            <p:spPr>
              <a:xfrm>
                <a:off x="8804596" y="537373"/>
                <a:ext cx="288032" cy="288032"/>
              </a:xfrm>
              <a:prstGeom prst="ellipse">
                <a:avLst/>
              </a:prstGeom>
              <a:ln w="12700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144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E755958F-0C6E-FE66-0630-28E46EC66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596" y="537373"/>
                <a:ext cx="288032" cy="28803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noFill/>
                <a:tailEnd type="triangl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F950E3-035C-BD69-36CE-3C59AF9579B0}"/>
                  </a:ext>
                </a:extLst>
              </p:cNvPr>
              <p:cNvSpPr txBox="1"/>
              <p:nvPr/>
            </p:nvSpPr>
            <p:spPr>
              <a:xfrm>
                <a:off x="9646542" y="1189809"/>
                <a:ext cx="14003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F950E3-035C-BD69-36CE-3C59AF957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542" y="1189809"/>
                <a:ext cx="1400386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102D84AD-6B2C-5F25-0B2B-4DBFDE1A6C18}"/>
                  </a:ext>
                </a:extLst>
              </p:cNvPr>
              <p:cNvSpPr txBox="1"/>
              <p:nvPr/>
            </p:nvSpPr>
            <p:spPr>
              <a:xfrm>
                <a:off x="6534460" y="1189809"/>
                <a:ext cx="14003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102D84AD-6B2C-5F25-0B2B-4DBFDE1A6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460" y="1189809"/>
                <a:ext cx="1400386" cy="276999"/>
              </a:xfrm>
              <a:prstGeom prst="rect">
                <a:avLst/>
              </a:prstGeom>
              <a:blipFill>
                <a:blip r:embed="rId2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B2A82CC-1E8A-820C-F180-875B84E87211}"/>
                  </a:ext>
                </a:extLst>
              </p:cNvPr>
              <p:cNvSpPr txBox="1"/>
              <p:nvPr/>
            </p:nvSpPr>
            <p:spPr>
              <a:xfrm>
                <a:off x="9375767" y="1730374"/>
                <a:ext cx="25721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𝒇𝒆𝒆𝒅𝒇𝒐𝒓𝒘𝒂𝒓𝒅</m:t>
                      </m:r>
                      <m:r>
                        <a:rPr lang="en-US" altLang="ko-KR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𝒏𝒆𝒖𝒓𝒂𝒍</m:t>
                      </m:r>
                      <m:r>
                        <a:rPr lang="en-US" altLang="ko-KR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𝒏𝒆𝒕𝒘𝒐𝒓𝒌𝒔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B2A82CC-1E8A-820C-F180-875B84E87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767" y="1730374"/>
                <a:ext cx="2572183" cy="276999"/>
              </a:xfrm>
              <a:prstGeom prst="rect">
                <a:avLst/>
              </a:prstGeom>
              <a:blipFill>
                <a:blip r:embed="rId2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E47F8BD5-E3F1-3701-EC9B-E7C1DE8B6D23}"/>
              </a:ext>
            </a:extLst>
          </p:cNvPr>
          <p:cNvGrpSpPr/>
          <p:nvPr/>
        </p:nvGrpSpPr>
        <p:grpSpPr>
          <a:xfrm>
            <a:off x="9003737" y="5364012"/>
            <a:ext cx="2308553" cy="959823"/>
            <a:chOff x="9003737" y="5364012"/>
            <a:chExt cx="2308553" cy="959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타원 200">
                  <a:extLst>
                    <a:ext uri="{FF2B5EF4-FFF2-40B4-BE49-F238E27FC236}">
                      <a16:creationId xmlns:a16="http://schemas.microsoft.com/office/drawing/2014/main" id="{186D1026-4F2F-3CC7-9B12-8389AB489395}"/>
                    </a:ext>
                  </a:extLst>
                </p:cNvPr>
                <p:cNvSpPr/>
                <p:nvPr/>
              </p:nvSpPr>
              <p:spPr>
                <a:xfrm rot="16200000">
                  <a:off x="9551633" y="5364012"/>
                  <a:ext cx="288032" cy="288032"/>
                </a:xfrm>
                <a:prstGeom prst="ellipse">
                  <a:avLst/>
                </a:prstGeom>
                <a:ln w="12700">
                  <a:noFil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1440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01" name="타원 200">
                  <a:extLst>
                    <a:ext uri="{FF2B5EF4-FFF2-40B4-BE49-F238E27FC236}">
                      <a16:creationId xmlns:a16="http://schemas.microsoft.com/office/drawing/2014/main" id="{186D1026-4F2F-3CC7-9B12-8389AB4893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551633" y="5364012"/>
                  <a:ext cx="288032" cy="288032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noFill/>
                  <a:tailEnd type="triangl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F0BD6C7-424F-7D0E-86FB-B49477E3483B}"/>
                </a:ext>
              </a:extLst>
            </p:cNvPr>
            <p:cNvSpPr txBox="1"/>
            <p:nvPr/>
          </p:nvSpPr>
          <p:spPr>
            <a:xfrm>
              <a:off x="9120336" y="5368986"/>
              <a:ext cx="191999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050" b="1" dirty="0">
                  <a:latin typeface="+mn-ea"/>
                  <a:ea typeface="+mn-ea"/>
                </a:rPr>
                <a:t>매 </a:t>
              </a:r>
              <a:r>
                <a:rPr lang="en-US" altLang="ko-KR" sz="1050" b="1" dirty="0" err="1">
                  <a:latin typeface="+mn-ea"/>
                  <a:ea typeface="+mn-ea"/>
                </a:rPr>
                <a:t>fw</a:t>
              </a:r>
              <a:r>
                <a:rPr lang="en-US" altLang="ko-KR" sz="1050" b="1" dirty="0">
                  <a:latin typeface="+mn-ea"/>
                  <a:ea typeface="+mn-ea"/>
                </a:rPr>
                <a:t>( )</a:t>
              </a:r>
              <a:r>
                <a:rPr lang="ko-KR" altLang="en-US" sz="1050" b="1" dirty="0">
                  <a:latin typeface="+mn-ea"/>
                  <a:ea typeface="+mn-ea"/>
                </a:rPr>
                <a:t>연산 이후</a:t>
              </a:r>
              <a:endParaRPr lang="en-US" altLang="ko-KR" sz="1050" b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68880235-882B-EC95-89A9-CB13E831E561}"/>
                    </a:ext>
                  </a:extLst>
                </p:cNvPr>
                <p:cNvSpPr txBox="1"/>
                <p:nvPr/>
              </p:nvSpPr>
              <p:spPr>
                <a:xfrm>
                  <a:off x="9003737" y="5707320"/>
                  <a:ext cx="2308553" cy="616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𝒊𝒇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ko-KR" altLang="en-US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𝜺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:</m:t>
                      </m:r>
                    </m:oMath>
                  </a14:m>
                  <a:r>
                    <a:rPr lang="en-US" altLang="ko-KR" sz="1600" b="1" i="1" dirty="0">
                      <a:latin typeface="+mj-ea"/>
                      <a:cs typeface="Times New Roman" panose="02020603050405020304" pitchFamily="18" charset="0"/>
                    </a:rPr>
                    <a:t> </a:t>
                  </a:r>
                </a:p>
                <a:p>
                  <a:r>
                    <a:rPr lang="en-US" altLang="ko-KR" sz="1600" b="1" i="1" dirty="0">
                      <a:latin typeface="+mj-ea"/>
                      <a:cs typeface="Times New Roman" panose="02020603050405020304" pitchFamily="18" charset="0"/>
                    </a:rPr>
                    <a:t>     return</a:t>
                  </a:r>
                  <a:r>
                    <a:rPr lang="en-US" altLang="ko-KR" sz="1600" b="1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p>
                      </m:sSup>
                    </m:oMath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68880235-882B-EC95-89A9-CB13E831E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737" y="5707320"/>
                  <a:ext cx="2308553" cy="616515"/>
                </a:xfrm>
                <a:prstGeom prst="rect">
                  <a:avLst/>
                </a:prstGeom>
                <a:blipFill>
                  <a:blip r:embed="rId29"/>
                  <a:stretch>
                    <a:fillRect l="-264" b="-1188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6823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도시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도시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ln w="28575">
          <a:solidFill>
            <a:srgbClr val="FF0000"/>
          </a:solidFill>
          <a:tailEnd type="triangl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>
        <a:spAutoFit/>
      </a:bodyPr>
      <a:lstStyle>
        <a:defPPr algn="l">
          <a:defRPr sz="1800" dirty="0">
            <a:effectLst/>
            <a:latin typeface="Arial" panose="020B0604020202020204" pitchFamily="34" charset="0"/>
            <a:ea typeface="맑은 고딕" panose="020B0503020000020004" pitchFamily="50" charset="-127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baa286-403d-47f5-b66e-f91cf776a048">
      <Terms xmlns="http://schemas.microsoft.com/office/infopath/2007/PartnerControls"/>
    </lcf76f155ced4ddcb4097134ff3c332f>
    <TaxCatchAll xmlns="48174e24-f607-4aa6-9ac3-a9fcbbb9a1e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E7603A81A6F1444B3766D6021F19B96" ma:contentTypeVersion="14" ma:contentTypeDescription="새 문서를 만듭니다." ma:contentTypeScope="" ma:versionID="037eb4c3e2defdf02cdac905d463ef69">
  <xsd:schema xmlns:xsd="http://www.w3.org/2001/XMLSchema" xmlns:xs="http://www.w3.org/2001/XMLSchema" xmlns:p="http://schemas.microsoft.com/office/2006/metadata/properties" xmlns:ns2="b7baa286-403d-47f5-b66e-f91cf776a048" xmlns:ns3="48174e24-f607-4aa6-9ac3-a9fcbbb9a1ec" targetNamespace="http://schemas.microsoft.com/office/2006/metadata/properties" ma:root="true" ma:fieldsID="5ccf443a820bb44ab82d3321411f6c5c" ns2:_="" ns3:_="">
    <xsd:import namespace="b7baa286-403d-47f5-b66e-f91cf776a048"/>
    <xsd:import namespace="48174e24-f607-4aa6-9ac3-a9fcbbb9a1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aa286-403d-47f5-b66e-f91cf776a0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이미지 태그" ma:readOnly="false" ma:fieldId="{5cf76f15-5ced-4ddc-b409-7134ff3c332f}" ma:taxonomyMulti="true" ma:sspId="8c9c0dcf-c05a-4c53-85a3-b320510381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74e24-f607-4aa6-9ac3-a9fcbbb9a1e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0e6cbca1-fdb3-4b68-ad48-6c6183f0710c}" ma:internalName="TaxCatchAll" ma:showField="CatchAllData" ma:web="48174e24-f607-4aa6-9ac3-a9fcbbb9a1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32A347-D6E3-4429-9E0D-D951A61B5FE7}">
  <ds:schemaRefs>
    <ds:schemaRef ds:uri="b7baa286-403d-47f5-b66e-f91cf776a048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48174e24-f607-4aa6-9ac3-a9fcbbb9a1ec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1016348-9400-425F-BD4D-6ED6AF14A1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aa286-403d-47f5-b66e-f91cf776a048"/>
    <ds:schemaRef ds:uri="48174e24-f607-4aa6-9ac3-a9fcbbb9a1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AC7F2B-30C3-4738-AEDE-801D68092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78032</TotalTime>
  <Pages>32</Pages>
  <Words>3167</Words>
  <Characters>0</Characters>
  <Application>Microsoft Office PowerPoint</Application>
  <DocSecurity>0</DocSecurity>
  <PresentationFormat>와이드스크린</PresentationFormat>
  <Lines>0</Lines>
  <Paragraphs>713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굴림</vt:lpstr>
      <vt:lpstr>맑은 고딕</vt:lpstr>
      <vt:lpstr>Arial</vt:lpstr>
      <vt:lpstr>Cambria Math</vt:lpstr>
      <vt:lpstr>Georgia</vt:lpstr>
      <vt:lpstr>Times New Roman</vt:lpstr>
      <vt:lpstr>Wingdings 2</vt:lpstr>
      <vt:lpstr>도시</vt:lpstr>
      <vt:lpstr>Pytorch Geometric tutorial 9:  Recurrent Graph Neural Networks  PyTorch Geometric Tutorial Project</vt:lpstr>
      <vt:lpstr>Contents</vt:lpstr>
      <vt:lpstr>1. GNNs so far</vt:lpstr>
      <vt:lpstr>1. GNNs so far</vt:lpstr>
      <vt:lpstr>1. GNNs so far</vt:lpstr>
      <vt:lpstr>2. Graph Neural Network Model</vt:lpstr>
      <vt:lpstr>2. Graph Neural Network Model</vt:lpstr>
      <vt:lpstr>2. Graph Neural Network Model</vt:lpstr>
      <vt:lpstr>2. Graph Neural Network Model</vt:lpstr>
      <vt:lpstr>2. Graph Neural Network Model</vt:lpstr>
      <vt:lpstr>2. Graph Neural Network Model</vt:lpstr>
      <vt:lpstr>3. Gated GNN</vt:lpstr>
      <vt:lpstr>3. Gated GNN</vt:lpstr>
      <vt:lpstr>3. Gated GNN</vt:lpstr>
      <vt:lpstr>3. Gated GNN</vt:lpstr>
      <vt:lpstr>4. PyG Code</vt:lpstr>
      <vt:lpstr>4. PyG Code</vt:lpstr>
      <vt:lpstr>4. PyG Code</vt:lpstr>
      <vt:lpstr>4. PyG Code</vt:lpstr>
      <vt:lpstr>4. PyG Code</vt:lpstr>
      <vt:lpstr>4. PyG Code</vt:lpstr>
      <vt:lpstr>Thank you for listening.  Do you have any questions?</vt:lpstr>
      <vt:lpstr>Appendix.</vt:lpstr>
      <vt:lpstr>Appendix.</vt:lpstr>
      <vt:lpstr>Appendix.</vt:lpstr>
    </vt:vector>
  </TitlesOfParts>
  <Company>충북대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RSL in P2P</dc:title>
  <dc:creator>Jongtae Lim</dc:creator>
  <cp:lastModifiedBy>조중권</cp:lastModifiedBy>
  <cp:revision>1610</cp:revision>
  <cp:lastPrinted>2024-11-29T04:09:51Z</cp:lastPrinted>
  <dcterms:modified xsi:type="dcterms:W3CDTF">2025-02-11T04:37:12Z</dcterms:modified>
  <cp:version>9.101.43.40686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0x0101004E7603A81A6F1444B3766D6021F19B96</vt:lpwstr>
  </property>
  <property fmtid="{D5CDD505-2E9C-101B-9397-08002B2CF9AE}" pid="3" name="MediaServiceImageTags">
    <vt:lpwstr/>
  </property>
</Properties>
</file>